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597" r:id="rId2"/>
    <p:sldId id="687" r:id="rId3"/>
    <p:sldId id="418" r:id="rId4"/>
    <p:sldId id="641" r:id="rId5"/>
    <p:sldId id="755" r:id="rId6"/>
    <p:sldId id="644" r:id="rId7"/>
    <p:sldId id="619" r:id="rId8"/>
    <p:sldId id="622" r:id="rId9"/>
    <p:sldId id="643" r:id="rId10"/>
    <p:sldId id="756" r:id="rId11"/>
    <p:sldId id="635" r:id="rId12"/>
    <p:sldId id="624" r:id="rId13"/>
    <p:sldId id="627" r:id="rId14"/>
    <p:sldId id="646" r:id="rId15"/>
    <p:sldId id="596" r:id="rId16"/>
    <p:sldId id="618" r:id="rId17"/>
    <p:sldId id="609" r:id="rId18"/>
    <p:sldId id="610" r:id="rId19"/>
    <p:sldId id="747" r:id="rId20"/>
    <p:sldId id="74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4EA"/>
    <a:srgbClr val="EFF1F0"/>
    <a:srgbClr val="EAECA2"/>
    <a:srgbClr val="F3F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84019" autoAdjust="0"/>
  </p:normalViewPr>
  <p:slideViewPr>
    <p:cSldViewPr snapToGrid="0" showGuides="1">
      <p:cViewPr varScale="1">
        <p:scale>
          <a:sx n="89" d="100"/>
          <a:sy n="89" d="100"/>
        </p:scale>
        <p:origin x="1398" y="90"/>
      </p:cViewPr>
      <p:guideLst>
        <p:guide orient="horz" pos="2112"/>
        <p:guide pos="379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221FB-8367-49B6-A242-563F042277FA}"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895EE-AC86-416D-9DB3-6B1B57B60BDB}" type="slidenum">
              <a:rPr lang="en-US" smtClean="0"/>
              <a:t>‹#›</a:t>
            </a:fld>
            <a:endParaRPr lang="en-US"/>
          </a:p>
        </p:txBody>
      </p:sp>
    </p:spTree>
    <p:extLst>
      <p:ext uri="{BB962C8B-B14F-4D97-AF65-F5344CB8AC3E}">
        <p14:creationId xmlns:p14="http://schemas.microsoft.com/office/powerpoint/2010/main" val="1076033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0" baseline="0" dirty="0"/>
          </a:p>
        </p:txBody>
      </p:sp>
      <p:sp>
        <p:nvSpPr>
          <p:cNvPr id="4" name="Espace réservé du numéro de diapositive 3"/>
          <p:cNvSpPr>
            <a:spLocks noGrp="1"/>
          </p:cNvSpPr>
          <p:nvPr>
            <p:ph type="sldNum" sz="quarter" idx="10"/>
          </p:nvPr>
        </p:nvSpPr>
        <p:spPr/>
        <p:txBody>
          <a:bodyPr/>
          <a:lstStyle/>
          <a:p>
            <a:fld id="{3930709E-EC36-41E4-9F0D-B847CACAF730}" type="slidenum">
              <a:rPr lang="en-US" smtClean="0"/>
              <a:t>3</a:t>
            </a:fld>
            <a:endParaRPr lang="en-US"/>
          </a:p>
        </p:txBody>
      </p:sp>
    </p:spTree>
    <p:extLst>
      <p:ext uri="{BB962C8B-B14F-4D97-AF65-F5344CB8AC3E}">
        <p14:creationId xmlns:p14="http://schemas.microsoft.com/office/powerpoint/2010/main" val="2082211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A2B3-BE7D-D48F-87EB-DA72DE911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263B5-2338-56B2-AFF3-37B656C60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EF51A-F9B7-EF28-08E0-F705467E8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22F659-BEE9-C2EA-A72E-905BD74BE484}"/>
              </a:ext>
            </a:extLst>
          </p:cNvPr>
          <p:cNvSpPr>
            <a:spLocks noGrp="1"/>
          </p:cNvSpPr>
          <p:nvPr>
            <p:ph type="sldNum" sz="quarter" idx="5"/>
          </p:nvPr>
        </p:nvSpPr>
        <p:spPr/>
        <p:txBody>
          <a:bodyPr/>
          <a:lstStyle/>
          <a:p>
            <a:fld id="{29A895EE-AC86-416D-9DB3-6B1B57B60BDB}" type="slidenum">
              <a:rPr lang="en-US" smtClean="0"/>
              <a:t>13</a:t>
            </a:fld>
            <a:endParaRPr lang="en-US"/>
          </a:p>
        </p:txBody>
      </p:sp>
    </p:spTree>
    <p:extLst>
      <p:ext uri="{BB962C8B-B14F-4D97-AF65-F5344CB8AC3E}">
        <p14:creationId xmlns:p14="http://schemas.microsoft.com/office/powerpoint/2010/main" val="74349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959B5-D3EA-53DD-8136-510FAA536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72E2D-5F1B-FF0C-CC0C-41FEC9FAE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A40B1-0A4B-8FC4-7081-76ED5777D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8E741E-43A7-E0ED-0BAA-3FB4F4898E02}"/>
              </a:ext>
            </a:extLst>
          </p:cNvPr>
          <p:cNvSpPr>
            <a:spLocks noGrp="1"/>
          </p:cNvSpPr>
          <p:nvPr>
            <p:ph type="sldNum" sz="quarter" idx="5"/>
          </p:nvPr>
        </p:nvSpPr>
        <p:spPr/>
        <p:txBody>
          <a:bodyPr/>
          <a:lstStyle/>
          <a:p>
            <a:fld id="{29A895EE-AC86-416D-9DB3-6B1B57B60BDB}" type="slidenum">
              <a:rPr lang="en-US" smtClean="0"/>
              <a:t>14</a:t>
            </a:fld>
            <a:endParaRPr lang="en-US"/>
          </a:p>
        </p:txBody>
      </p:sp>
    </p:spTree>
    <p:extLst>
      <p:ext uri="{BB962C8B-B14F-4D97-AF65-F5344CB8AC3E}">
        <p14:creationId xmlns:p14="http://schemas.microsoft.com/office/powerpoint/2010/main" val="3766872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15</a:t>
            </a:fld>
            <a:endParaRPr lang="en-US"/>
          </a:p>
        </p:txBody>
      </p:sp>
    </p:spTree>
    <p:extLst>
      <p:ext uri="{BB962C8B-B14F-4D97-AF65-F5344CB8AC3E}">
        <p14:creationId xmlns:p14="http://schemas.microsoft.com/office/powerpoint/2010/main" val="1189633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9A895EE-AC86-416D-9DB3-6B1B57B60BDB}" type="slidenum">
              <a:rPr lang="en-US" smtClean="0"/>
              <a:t>18</a:t>
            </a:fld>
            <a:endParaRPr lang="en-US"/>
          </a:p>
        </p:txBody>
      </p:sp>
    </p:spTree>
    <p:extLst>
      <p:ext uri="{BB962C8B-B14F-4D97-AF65-F5344CB8AC3E}">
        <p14:creationId xmlns:p14="http://schemas.microsoft.com/office/powerpoint/2010/main" val="1722214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F0D1-50A6-A1DC-01C2-7D062B5F8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4E838-4B4B-5D87-FF8E-98F89B78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AB5DF-A578-E8BA-E97C-8771CB88226B}"/>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950393D-4C38-5CC6-6D8D-D5B74D852C63}"/>
              </a:ext>
            </a:extLst>
          </p:cNvPr>
          <p:cNvSpPr>
            <a:spLocks noGrp="1"/>
          </p:cNvSpPr>
          <p:nvPr>
            <p:ph type="sldNum" sz="quarter" idx="5"/>
          </p:nvPr>
        </p:nvSpPr>
        <p:spPr/>
        <p:txBody>
          <a:bodyPr/>
          <a:lstStyle/>
          <a:p>
            <a:fld id="{29A895EE-AC86-416D-9DB3-6B1B57B60BDB}" type="slidenum">
              <a:rPr lang="en-US" smtClean="0"/>
              <a:t>19</a:t>
            </a:fld>
            <a:endParaRPr lang="en-US"/>
          </a:p>
        </p:txBody>
      </p:sp>
    </p:spTree>
    <p:extLst>
      <p:ext uri="{BB962C8B-B14F-4D97-AF65-F5344CB8AC3E}">
        <p14:creationId xmlns:p14="http://schemas.microsoft.com/office/powerpoint/2010/main" val="1817771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3366-CE5A-82B6-3582-413DA57F7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BC3E-251B-A135-2DDA-1F191D07AA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D2932-87E8-84BC-43D4-CA94FE121B1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6A632B2-9589-489D-F13E-5986E8E98BE1}"/>
              </a:ext>
            </a:extLst>
          </p:cNvPr>
          <p:cNvSpPr>
            <a:spLocks noGrp="1"/>
          </p:cNvSpPr>
          <p:nvPr>
            <p:ph type="sldNum" sz="quarter" idx="5"/>
          </p:nvPr>
        </p:nvSpPr>
        <p:spPr/>
        <p:txBody>
          <a:bodyPr/>
          <a:lstStyle/>
          <a:p>
            <a:fld id="{29A895EE-AC86-416D-9DB3-6B1B57B60BDB}" type="slidenum">
              <a:rPr lang="en-US" smtClean="0"/>
              <a:t>20</a:t>
            </a:fld>
            <a:endParaRPr lang="en-US"/>
          </a:p>
        </p:txBody>
      </p:sp>
    </p:spTree>
    <p:extLst>
      <p:ext uri="{BB962C8B-B14F-4D97-AF65-F5344CB8AC3E}">
        <p14:creationId xmlns:p14="http://schemas.microsoft.com/office/powerpoint/2010/main" val="385673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58E07-F3BC-128D-63AB-655AC25E2A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CDFF385-AEC2-A724-3440-2AE34A27A6F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0124068E-AE5E-06E9-E68A-08CC84A89E9D}"/>
              </a:ext>
            </a:extLst>
          </p:cNvPr>
          <p:cNvSpPr>
            <a:spLocks noGrp="1"/>
          </p:cNvSpPr>
          <p:nvPr>
            <p:ph type="body" idx="1"/>
          </p:nvPr>
        </p:nvSpPr>
        <p:spPr/>
        <p:txBody>
          <a:bodyPr/>
          <a:lstStyle/>
          <a:p>
            <a:r>
              <a:rPr lang="fr-FR" b="0" baseline="0" dirty="0"/>
              <a:t>Comment les individus s'y prennent-ils pour savoir si une nouvelle est vraie ou fausse ?</a:t>
            </a:r>
          </a:p>
          <a:p>
            <a:r>
              <a:rPr lang="fr-FR" b="0" baseline="0" dirty="0"/>
              <a:t>Concentrons-nous d'abord sur la manière dont les gens déterminent si quelque chose est A ou B dans les tâches de décision perceptive.</a:t>
            </a:r>
          </a:p>
          <a:p>
            <a:endParaRPr lang="fr-FR" b="0" baseline="0" dirty="0"/>
          </a:p>
          <a:p>
            <a:r>
              <a:rPr lang="fr-FR" b="0" baseline="0" dirty="0"/>
              <a:t>Par exemple, y a-t-il plus de points à gauche ou à droite ?</a:t>
            </a:r>
          </a:p>
          <a:p>
            <a:r>
              <a:rPr lang="fr-FR" b="0" baseline="0" dirty="0"/>
              <a:t>- Le stimulus donne des informations partielles avec plus ou moins d'incertitude sur l'état réel du monde</a:t>
            </a:r>
          </a:p>
          <a:p>
            <a:r>
              <a:rPr lang="fr-FR" b="0" baseline="0" dirty="0"/>
              <a:t>- Une personne répondant à la tâche échantillonne des preuves et a une certaine confiance dans l'état du stimulus.</a:t>
            </a:r>
          </a:p>
          <a:p>
            <a:r>
              <a:rPr lang="fr-FR" b="0" baseline="0" dirty="0"/>
              <a:t>- Compte tenu de cette confiance, cette personne effectue une action : par exemple, il y a plus de points sur la droite.</a:t>
            </a:r>
          </a:p>
          <a:p>
            <a:endParaRPr lang="fr-FR" b="0" baseline="0" dirty="0"/>
          </a:p>
          <a:p>
            <a:r>
              <a:rPr lang="fr-FR" b="0" baseline="0" dirty="0"/>
              <a:t>Toutefois, contrairement aux décisions perceptives, les informations contenues dans les réseaux sociaux sont des stimuli beaucoup plus complexes. Trouver l'état réel prend plus de temps</a:t>
            </a:r>
          </a:p>
          <a:p>
            <a:r>
              <a:rPr lang="fr-FR" b="0" baseline="0" dirty="0"/>
              <a:t>La difficulté de la tâche est le médiateur de la relation entre la confiance dans une estimation et sa précision.</a:t>
            </a:r>
          </a:p>
          <a:p>
            <a:r>
              <a:rPr lang="fr-FR" b="0" baseline="0" dirty="0"/>
              <a:t>Le bruit contenu dans une information influence la confiance que l'on a dans son estimation ; mais la confiance influence le désir de revoir l'information pour faire une meilleure estimation.</a:t>
            </a:r>
          </a:p>
        </p:txBody>
      </p:sp>
      <p:sp>
        <p:nvSpPr>
          <p:cNvPr id="4" name="Espace réservé du numéro de diapositive 3">
            <a:extLst>
              <a:ext uri="{FF2B5EF4-FFF2-40B4-BE49-F238E27FC236}">
                <a16:creationId xmlns:a16="http://schemas.microsoft.com/office/drawing/2014/main" id="{8A09E6BB-A105-D0F1-7B21-85748E25936A}"/>
              </a:ext>
            </a:extLst>
          </p:cNvPr>
          <p:cNvSpPr>
            <a:spLocks noGrp="1"/>
          </p:cNvSpPr>
          <p:nvPr>
            <p:ph type="sldNum" sz="quarter" idx="10"/>
          </p:nvPr>
        </p:nvSpPr>
        <p:spPr/>
        <p:txBody>
          <a:bodyPr/>
          <a:lstStyle/>
          <a:p>
            <a:fld id="{3930709E-EC36-41E4-9F0D-B847CACAF730}" type="slidenum">
              <a:rPr lang="en-US" smtClean="0"/>
              <a:t>4</a:t>
            </a:fld>
            <a:endParaRPr lang="en-US"/>
          </a:p>
        </p:txBody>
      </p:sp>
    </p:spTree>
    <p:extLst>
      <p:ext uri="{BB962C8B-B14F-4D97-AF65-F5344CB8AC3E}">
        <p14:creationId xmlns:p14="http://schemas.microsoft.com/office/powerpoint/2010/main" val="2360896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FC4B1-E90E-F1DE-00E2-445FE2D8EB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95829A8-CBDD-F467-B613-2401FFDA3725}"/>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B43ECC87-8C0E-72A3-B101-48F52C3DA38B}"/>
              </a:ext>
            </a:extLst>
          </p:cNvPr>
          <p:cNvSpPr>
            <a:spLocks noGrp="1"/>
          </p:cNvSpPr>
          <p:nvPr>
            <p:ph type="body" idx="1"/>
          </p:nvPr>
        </p:nvSpPr>
        <p:spPr/>
        <p:txBody>
          <a:bodyPr/>
          <a:lstStyle/>
          <a:p>
            <a:r>
              <a:rPr lang="fr-FR" b="0" baseline="0" dirty="0"/>
              <a:t>Comment les individus s'y prennent-ils pour savoir si une nouvelle est vraie ou fausse ?</a:t>
            </a:r>
          </a:p>
          <a:p>
            <a:r>
              <a:rPr lang="fr-FR" b="0" baseline="0" dirty="0"/>
              <a:t>Concentrons-nous d'abord sur la manière dont les gens déterminent si quelque chose est A ou B dans les tâches de décision perceptive.</a:t>
            </a:r>
          </a:p>
          <a:p>
            <a:endParaRPr lang="fr-FR" b="0" baseline="0" dirty="0"/>
          </a:p>
          <a:p>
            <a:r>
              <a:rPr lang="fr-FR" b="0" baseline="0" dirty="0"/>
              <a:t>Par exemple, y a-t-il plus de points à gauche ou à droite ?</a:t>
            </a:r>
          </a:p>
          <a:p>
            <a:r>
              <a:rPr lang="fr-FR" b="0" baseline="0" dirty="0"/>
              <a:t>- Le stimulus donne des informations partielles avec plus ou moins d'incertitude sur l'état réel du monde</a:t>
            </a:r>
          </a:p>
          <a:p>
            <a:r>
              <a:rPr lang="fr-FR" b="0" baseline="0" dirty="0"/>
              <a:t>- Une personne répondant à la tâche échantillonne des preuves et a une certaine confiance dans l'état du stimulus.</a:t>
            </a:r>
          </a:p>
          <a:p>
            <a:r>
              <a:rPr lang="fr-FR" b="0" baseline="0" dirty="0"/>
              <a:t>- Compte tenu de cette confiance, cette personne effectue une action : par exemple, il y a plus de points sur la droite.</a:t>
            </a:r>
          </a:p>
          <a:p>
            <a:endParaRPr lang="fr-FR" b="0" baseline="0" dirty="0"/>
          </a:p>
          <a:p>
            <a:r>
              <a:rPr lang="fr-FR" b="0" baseline="0" dirty="0"/>
              <a:t>Toutefois, contrairement aux décisions perceptives, les informations contenues dans les réseaux sociaux sont des stimuli beaucoup plus complexes. Trouver l'état réel prend plus de temps</a:t>
            </a:r>
          </a:p>
          <a:p>
            <a:r>
              <a:rPr lang="fr-FR" b="0" baseline="0" dirty="0"/>
              <a:t>La difficulté de la tâche est le médiateur de la relation entre la confiance dans une estimation et sa précision.</a:t>
            </a:r>
          </a:p>
          <a:p>
            <a:r>
              <a:rPr lang="fr-FR" b="0" baseline="0" dirty="0"/>
              <a:t>Le bruit contenu dans une information influence la confiance que l'on a dans son estimation ; mais la confiance influence le désir de revoir l'information pour faire une meilleure estimation.</a:t>
            </a:r>
          </a:p>
        </p:txBody>
      </p:sp>
      <p:sp>
        <p:nvSpPr>
          <p:cNvPr id="4" name="Espace réservé du numéro de diapositive 3">
            <a:extLst>
              <a:ext uri="{FF2B5EF4-FFF2-40B4-BE49-F238E27FC236}">
                <a16:creationId xmlns:a16="http://schemas.microsoft.com/office/drawing/2014/main" id="{14361415-CEC4-8680-D4F4-B586AE935714}"/>
              </a:ext>
            </a:extLst>
          </p:cNvPr>
          <p:cNvSpPr>
            <a:spLocks noGrp="1"/>
          </p:cNvSpPr>
          <p:nvPr>
            <p:ph type="sldNum" sz="quarter" idx="10"/>
          </p:nvPr>
        </p:nvSpPr>
        <p:spPr/>
        <p:txBody>
          <a:bodyPr/>
          <a:lstStyle/>
          <a:p>
            <a:fld id="{3930709E-EC36-41E4-9F0D-B847CACAF730}" type="slidenum">
              <a:rPr lang="en-US" smtClean="0"/>
              <a:t>5</a:t>
            </a:fld>
            <a:endParaRPr lang="en-US"/>
          </a:p>
        </p:txBody>
      </p:sp>
    </p:spTree>
    <p:extLst>
      <p:ext uri="{BB962C8B-B14F-4D97-AF65-F5344CB8AC3E}">
        <p14:creationId xmlns:p14="http://schemas.microsoft.com/office/powerpoint/2010/main" val="2733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407C3-E3F2-2868-F869-1959B1EA07E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E6E7BF-BDD9-6A76-4D35-39261DC0418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4F55D610-CF70-1A27-07C2-DA93807180F8}"/>
              </a:ext>
            </a:extLst>
          </p:cNvPr>
          <p:cNvSpPr>
            <a:spLocks noGrp="1"/>
          </p:cNvSpPr>
          <p:nvPr>
            <p:ph type="body" idx="1"/>
          </p:nvPr>
        </p:nvSpPr>
        <p:spPr/>
        <p:txBody>
          <a:bodyPr/>
          <a:lstStyle/>
          <a:p>
            <a:r>
              <a:rPr lang="fr-FR" b="0" baseline="0" dirty="0"/>
              <a:t>Comment les gens s'y prennent-ils pour savoir si une nouvelle est vraie ou fausse ?</a:t>
            </a:r>
          </a:p>
          <a:p>
            <a:r>
              <a:rPr lang="fr-FR" b="0" baseline="0" dirty="0"/>
              <a:t>Concentrons-nous d'abord sur la manière dont les gens déterminent si quelque chose est A ou B dans les tâches de décision perceptive.</a:t>
            </a:r>
          </a:p>
          <a:p>
            <a:endParaRPr lang="fr-FR" b="0" baseline="0" dirty="0"/>
          </a:p>
          <a:p>
            <a:r>
              <a:rPr lang="fr-FR" b="0" baseline="0" dirty="0"/>
              <a:t>Par exemple, y a-t-il plus de points à gauche ou à droite ?</a:t>
            </a:r>
          </a:p>
          <a:p>
            <a:r>
              <a:rPr lang="fr-FR" b="0" baseline="0" dirty="0"/>
              <a:t>- Le stimulus donne des informations partielles avec plus ou moins d'incertitude sur l'état réel du monde</a:t>
            </a:r>
          </a:p>
          <a:p>
            <a:r>
              <a:rPr lang="fr-FR" b="0" baseline="0" dirty="0"/>
              <a:t>- Une personne répondant à la tâche échantillonne des preuves et a une certaine confiance dans l'état du stimulus.</a:t>
            </a:r>
          </a:p>
          <a:p>
            <a:r>
              <a:rPr lang="fr-FR" b="0" baseline="0" dirty="0"/>
              <a:t>- Compte tenu de cette confiance, cette personne effectue une action : par exemple, il y a plus de points sur la droite.</a:t>
            </a:r>
          </a:p>
          <a:p>
            <a:endParaRPr lang="fr-FR" b="0" baseline="0" dirty="0"/>
          </a:p>
          <a:p>
            <a:r>
              <a:rPr lang="fr-FR" b="0" baseline="0" dirty="0"/>
              <a:t>Toutefois, contrairement aux décisions perceptives, les informations contenues dans les réseaux sociaux sont des stimuli beaucoup plus complexes. Trouver l'état réel prend plus de temps</a:t>
            </a:r>
          </a:p>
          <a:p>
            <a:r>
              <a:rPr lang="fr-FR" b="0" baseline="0" dirty="0"/>
              <a:t>La difficulté de la tâche est le médiateur de la relation entre la confiance dans une estimation et sa précision.</a:t>
            </a:r>
          </a:p>
          <a:p>
            <a:r>
              <a:rPr lang="fr-FR" b="0" baseline="0" dirty="0"/>
              <a:t>Le bruit contenu dans une information influence la confiance que l'on a dans son estimation ; mais la confiance influence le désir de revoir l'information pour faire une meilleure estimation.</a:t>
            </a:r>
          </a:p>
        </p:txBody>
      </p:sp>
      <p:sp>
        <p:nvSpPr>
          <p:cNvPr id="4" name="Espace réservé du numéro de diapositive 3">
            <a:extLst>
              <a:ext uri="{FF2B5EF4-FFF2-40B4-BE49-F238E27FC236}">
                <a16:creationId xmlns:a16="http://schemas.microsoft.com/office/drawing/2014/main" id="{81B2FF8C-DCA5-7460-4F52-742377013ABB}"/>
              </a:ext>
            </a:extLst>
          </p:cNvPr>
          <p:cNvSpPr>
            <a:spLocks noGrp="1"/>
          </p:cNvSpPr>
          <p:nvPr>
            <p:ph type="sldNum" sz="quarter" idx="10"/>
          </p:nvPr>
        </p:nvSpPr>
        <p:spPr/>
        <p:txBody>
          <a:bodyPr/>
          <a:lstStyle/>
          <a:p>
            <a:fld id="{3930709E-EC36-41E4-9F0D-B847CACAF730}" type="slidenum">
              <a:rPr lang="en-US" smtClean="0"/>
              <a:t>6</a:t>
            </a:fld>
            <a:endParaRPr lang="en-US"/>
          </a:p>
        </p:txBody>
      </p:sp>
    </p:spTree>
    <p:extLst>
      <p:ext uri="{BB962C8B-B14F-4D97-AF65-F5344CB8AC3E}">
        <p14:creationId xmlns:p14="http://schemas.microsoft.com/office/powerpoint/2010/main" val="3065811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fr-FR" sz="1200" dirty="0"/>
              <a:t>Elle permet de surveiller et réguler ses propres pensées. Essentiel à l’apprentissage, au raisonnement, à la communication, à la régulation.</a:t>
            </a:r>
          </a:p>
          <a:p>
            <a:pPr>
              <a:spcAft>
                <a:spcPts val="600"/>
              </a:spcAft>
            </a:pPr>
            <a:endParaRPr lang="fr-FR" sz="1200" dirty="0"/>
          </a:p>
          <a:p>
            <a:pPr>
              <a:spcAft>
                <a:spcPts val="600"/>
              </a:spcAft>
            </a:pPr>
            <a:r>
              <a:rPr lang="fr-FR" sz="1200" dirty="0"/>
              <a:t>Elle opère sur un ensemble de domaines: a) </a:t>
            </a:r>
            <a:r>
              <a:rPr lang="fr-FR" sz="1200" b="1" dirty="0"/>
              <a:t>métamémoire</a:t>
            </a:r>
            <a:r>
              <a:rPr lang="fr-FR" sz="1200" dirty="0"/>
              <a:t>, b) </a:t>
            </a:r>
            <a:r>
              <a:rPr lang="fr-FR" sz="1200" b="1" dirty="0" err="1"/>
              <a:t>métaperception</a:t>
            </a:r>
            <a:r>
              <a:rPr lang="fr-FR" sz="1200" b="1" dirty="0"/>
              <a:t>, </a:t>
            </a:r>
            <a:r>
              <a:rPr lang="fr-FR" sz="1200" dirty="0"/>
              <a:t>c)</a:t>
            </a:r>
            <a:r>
              <a:rPr lang="fr-FR" sz="1200" b="1" dirty="0"/>
              <a:t> métacognition prospective, </a:t>
            </a:r>
            <a:r>
              <a:rPr lang="fr-FR" sz="1200" dirty="0"/>
              <a:t>d)</a:t>
            </a:r>
            <a:r>
              <a:rPr lang="fr-FR" sz="1200" b="1" dirty="0"/>
              <a:t> rétrospective</a:t>
            </a:r>
            <a:r>
              <a:rPr lang="fr-FR" sz="1200" dirty="0"/>
              <a:t>, etc.:</a:t>
            </a:r>
            <a:endParaRPr lang="fr-FR" b="1" dirty="0"/>
          </a:p>
          <a:p>
            <a:r>
              <a:rPr lang="fr-FR" b="1" dirty="0"/>
              <a:t>Métamémoire</a:t>
            </a:r>
            <a:r>
              <a:rPr lang="fr-FR" dirty="0"/>
              <a:t> : évaluer ce que l’on sait, ce que l’on ignore, et la capacité à se souvenir.</a:t>
            </a:r>
          </a:p>
          <a:p>
            <a:r>
              <a:rPr lang="fr-FR" b="1" dirty="0" err="1"/>
              <a:t>Métaperception</a:t>
            </a:r>
            <a:r>
              <a:rPr lang="fr-FR" dirty="0"/>
              <a:t> : juger la fiabilité de ses perceptions.</a:t>
            </a:r>
          </a:p>
          <a:p>
            <a:r>
              <a:rPr lang="fr-FR" b="1" dirty="0"/>
              <a:t>Métacognition prospective</a:t>
            </a:r>
            <a:r>
              <a:rPr lang="fr-FR" dirty="0"/>
              <a:t> : prédire ses chances de réussite avant l’action.</a:t>
            </a:r>
          </a:p>
          <a:p>
            <a:r>
              <a:rPr lang="fr-FR" b="1" dirty="0"/>
              <a:t>Métacognition rétrospective</a:t>
            </a:r>
            <a:r>
              <a:rPr lang="fr-FR" dirty="0"/>
              <a:t> : évaluer la qualité de ses performances après l’action</a:t>
            </a:r>
          </a:p>
          <a:p>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7</a:t>
            </a:fld>
            <a:endParaRPr lang="en-US"/>
          </a:p>
        </p:txBody>
      </p:sp>
    </p:spTree>
    <p:extLst>
      <p:ext uri="{BB962C8B-B14F-4D97-AF65-F5344CB8AC3E}">
        <p14:creationId xmlns:p14="http://schemas.microsoft.com/office/powerpoint/2010/main" val="63912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La confiance propositionnelle désigne la certitude qu'un individu a concernant ses propres décisions ou actions (réelles/hypothétiques). Elle se distingue des autres formes d'incertitude inhérentes à la perception, cognition, action.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Abbreviations: CCW, counterclockwise; CW, clockwise.</a:t>
            </a:r>
          </a:p>
        </p:txBody>
      </p:sp>
      <p:sp>
        <p:nvSpPr>
          <p:cNvPr id="4" name="Slide Number Placeholder 3"/>
          <p:cNvSpPr>
            <a:spLocks noGrp="1"/>
          </p:cNvSpPr>
          <p:nvPr>
            <p:ph type="sldNum" sz="quarter" idx="5"/>
          </p:nvPr>
        </p:nvSpPr>
        <p:spPr/>
        <p:txBody>
          <a:bodyPr/>
          <a:lstStyle/>
          <a:p>
            <a:fld id="{29A895EE-AC86-416D-9DB3-6B1B57B60BDB}" type="slidenum">
              <a:rPr lang="en-US" smtClean="0"/>
              <a:t>8</a:t>
            </a:fld>
            <a:endParaRPr lang="en-US"/>
          </a:p>
        </p:txBody>
      </p:sp>
    </p:spTree>
    <p:extLst>
      <p:ext uri="{BB962C8B-B14F-4D97-AF65-F5344CB8AC3E}">
        <p14:creationId xmlns:p14="http://schemas.microsoft.com/office/powerpoint/2010/main" val="335971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E3650-D929-2149-FA31-96C7ECD78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33B6F-9487-AC01-B767-6910C3C95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5EC05-2CCA-90BF-5D19-1D40F64DC6DE}"/>
              </a:ext>
            </a:extLst>
          </p:cNvPr>
          <p:cNvSpPr>
            <a:spLocks noGrp="1"/>
          </p:cNvSpPr>
          <p:nvPr>
            <p:ph type="body" idx="1"/>
          </p:nvPr>
        </p:nvSpPr>
        <p:spPr/>
        <p:txBody>
          <a:bodyPr/>
          <a:lstStyle/>
          <a:p>
            <a:r>
              <a:rPr lang="fr-FR" dirty="0"/>
              <a:t>Jansen et al., 2021:</a:t>
            </a:r>
          </a:p>
          <a:p>
            <a:r>
              <a:rPr lang="fr-FR" dirty="0"/>
              <a:t>QCM, 5 réponses possibles. Test de raisonnement logique: "On vous présentera de brefs passages ou déclarations et vous devrez évaluer leur raisonnement ou déterminer les déductions logiques que vous pouvez tirer du passage. Dans chaque cas, sélectionnez le meilleur choix de réponse, même si plusieurs choix peuvent constituer une réponse possible". Tâche de grammaire: "Dans chaque question, une partie de la phrase est soulignée ; parfois, c'est la phrase entière qui est soulignée. Cinq choix de reformulation de la partie soulignée suivent chaque phrase ; un choix répète l'original, et les quatre autres sont différents".</a:t>
            </a:r>
          </a:p>
          <a:p>
            <a:r>
              <a:rPr lang="fr-FR" dirty="0"/>
              <a:t>Avant et après la résolution du problème, tous les participants ont évalué leur performance absolue ("combien de problèmes de raisonnement logique et de grammaire avez-vous répondu correctement ?"), leur performance relative sous la forme d'un rang centile sur 100 ("par rapport aux autres participants à cette étude, dans quelle mesure pensez-vous avoir réussi ?"), la difficulté de la tâche pour eux-mêmes et la difficulté pour les autres (sur une échelle de 0 à 10).</a:t>
            </a:r>
          </a:p>
        </p:txBody>
      </p:sp>
      <p:sp>
        <p:nvSpPr>
          <p:cNvPr id="4" name="Slide Number Placeholder 3">
            <a:extLst>
              <a:ext uri="{FF2B5EF4-FFF2-40B4-BE49-F238E27FC236}">
                <a16:creationId xmlns:a16="http://schemas.microsoft.com/office/drawing/2014/main" id="{735E4670-9637-BD61-E5AC-4F99809A52E5}"/>
              </a:ext>
            </a:extLst>
          </p:cNvPr>
          <p:cNvSpPr>
            <a:spLocks noGrp="1"/>
          </p:cNvSpPr>
          <p:nvPr>
            <p:ph type="sldNum" sz="quarter" idx="5"/>
          </p:nvPr>
        </p:nvSpPr>
        <p:spPr/>
        <p:txBody>
          <a:bodyPr/>
          <a:lstStyle/>
          <a:p>
            <a:fld id="{29A895EE-AC86-416D-9DB3-6B1B57B60BDB}" type="slidenum">
              <a:rPr lang="en-US" smtClean="0"/>
              <a:t>9</a:t>
            </a:fld>
            <a:endParaRPr lang="en-US"/>
          </a:p>
        </p:txBody>
      </p:sp>
    </p:spTree>
    <p:extLst>
      <p:ext uri="{BB962C8B-B14F-4D97-AF65-F5344CB8AC3E}">
        <p14:creationId xmlns:p14="http://schemas.microsoft.com/office/powerpoint/2010/main" val="267942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BEF58-3D50-4452-286A-B2680DDD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0E63B-EC71-E6B0-2F69-18A9CD59E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408D3B-2F84-CD6C-A240-FC3375B30B3F}"/>
              </a:ext>
            </a:extLst>
          </p:cNvPr>
          <p:cNvSpPr>
            <a:spLocks noGrp="1"/>
          </p:cNvSpPr>
          <p:nvPr>
            <p:ph type="body" idx="1"/>
          </p:nvPr>
        </p:nvSpPr>
        <p:spPr/>
        <p:txBody>
          <a:bodyPr/>
          <a:lstStyle/>
          <a:p>
            <a:r>
              <a:rPr lang="fr-FR" dirty="0"/>
              <a:t>Jansen et al., 2021:</a:t>
            </a:r>
          </a:p>
          <a:p>
            <a:r>
              <a:rPr lang="fr-FR" dirty="0"/>
              <a:t>QCM, 5 réponses possibles. Test de raisonnement logique: "On vous présentera de brefs passages ou déclarations et vous devrez évaluer leur raisonnement ou déterminer les déductions logiques que vous pouvez tirer du passage. Dans chaque cas, sélectionnez le meilleur choix de réponse, même si plusieurs choix peuvent constituer une réponse possible". Tâche de grammaire: "Dans chaque question, une partie de la phrase est soulignée ; parfois, c'est la phrase entière qui est soulignée. Cinq choix de reformulation de la partie soulignée suivent chaque phrase ; un choix répète l'original, et les quatre autres sont différents".</a:t>
            </a:r>
          </a:p>
          <a:p>
            <a:r>
              <a:rPr lang="fr-FR" dirty="0"/>
              <a:t>Avant et après la résolution du problème, tous les participants ont évalué leur performance absolue ("combien de problèmes de raisonnement logique et de grammaire avez-vous répondu correctement ?"), leur performance relative sous la forme d'un rang centile sur 100 ("par rapport aux autres participants à cette étude, dans quelle mesure pensez-vous avoir réussi ?"), la difficulté de la tâche pour eux-mêmes et la difficulté pour les autres (sur une échelle de 0 à 10).</a:t>
            </a:r>
          </a:p>
        </p:txBody>
      </p:sp>
      <p:sp>
        <p:nvSpPr>
          <p:cNvPr id="4" name="Slide Number Placeholder 3">
            <a:extLst>
              <a:ext uri="{FF2B5EF4-FFF2-40B4-BE49-F238E27FC236}">
                <a16:creationId xmlns:a16="http://schemas.microsoft.com/office/drawing/2014/main" id="{713EE752-C085-7F45-9E25-3593CB44486F}"/>
              </a:ext>
            </a:extLst>
          </p:cNvPr>
          <p:cNvSpPr>
            <a:spLocks noGrp="1"/>
          </p:cNvSpPr>
          <p:nvPr>
            <p:ph type="sldNum" sz="quarter" idx="5"/>
          </p:nvPr>
        </p:nvSpPr>
        <p:spPr/>
        <p:txBody>
          <a:bodyPr/>
          <a:lstStyle/>
          <a:p>
            <a:fld id="{29A895EE-AC86-416D-9DB3-6B1B57B60BDB}" type="slidenum">
              <a:rPr lang="en-US" smtClean="0"/>
              <a:t>10</a:t>
            </a:fld>
            <a:endParaRPr lang="en-US"/>
          </a:p>
        </p:txBody>
      </p:sp>
    </p:spTree>
    <p:extLst>
      <p:ext uri="{BB962C8B-B14F-4D97-AF65-F5344CB8AC3E}">
        <p14:creationId xmlns:p14="http://schemas.microsoft.com/office/powerpoint/2010/main" val="262760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rgbClr val="FF0000"/>
                </a:solidFill>
              </a:rPr>
              <a:t>Le principe qui s’applique à l’accumulation d’évidence à propos de stimuli perceptifs simples s’applique également lorsqu’on évalue des infos de plus haut-niveau.</a:t>
            </a:r>
            <a:endParaRPr lang="en-US" dirty="0"/>
          </a:p>
        </p:txBody>
      </p:sp>
      <p:sp>
        <p:nvSpPr>
          <p:cNvPr id="4" name="Slide Number Placeholder 3"/>
          <p:cNvSpPr>
            <a:spLocks noGrp="1"/>
          </p:cNvSpPr>
          <p:nvPr>
            <p:ph type="sldNum" sz="quarter" idx="5"/>
          </p:nvPr>
        </p:nvSpPr>
        <p:spPr/>
        <p:txBody>
          <a:bodyPr/>
          <a:lstStyle/>
          <a:p>
            <a:fld id="{29A895EE-AC86-416D-9DB3-6B1B57B60BDB}" type="slidenum">
              <a:rPr lang="en-US" smtClean="0"/>
              <a:t>12</a:t>
            </a:fld>
            <a:endParaRPr lang="en-US"/>
          </a:p>
        </p:txBody>
      </p:sp>
    </p:spTree>
    <p:extLst>
      <p:ext uri="{BB962C8B-B14F-4D97-AF65-F5344CB8AC3E}">
        <p14:creationId xmlns:p14="http://schemas.microsoft.com/office/powerpoint/2010/main" val="26953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122363"/>
            <a:ext cx="6413500" cy="2387600"/>
          </a:xfrm>
        </p:spPr>
        <p:txBody>
          <a:bodyPr anchor="b"/>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5DE8E2C-F746-E18C-C22E-8F424543D256}"/>
              </a:ext>
            </a:extLst>
          </p:cNvPr>
          <p:cNvSpPr>
            <a:spLocks noGrp="1"/>
          </p:cNvSpPr>
          <p:nvPr>
            <p:ph type="subTitle" idx="1"/>
          </p:nvPr>
        </p:nvSpPr>
        <p:spPr>
          <a:xfrm>
            <a:off x="838200" y="3602038"/>
            <a:ext cx="6413500" cy="1655762"/>
          </a:xfrm>
        </p:spPr>
        <p:txBody>
          <a:bodyPr/>
          <a:lstStyle>
            <a:lvl1pPr marL="0" indent="0" algn="ctr">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24ECC417-2B3D-4539-9FFA-D4C0EFD187D7}"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635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57B8-E863-FE68-449B-69B1D5F6E14C}"/>
              </a:ext>
            </a:extLst>
          </p:cNvPr>
          <p:cNvSpPr>
            <a:spLocks noGrp="1"/>
          </p:cNvSpPr>
          <p:nvPr>
            <p:ph type="title"/>
          </p:nvPr>
        </p:nvSpPr>
        <p:spPr>
          <a:xfrm>
            <a:off x="585926" y="457200"/>
            <a:ext cx="4186099"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549CA7-6250-1679-B74A-3BA78CC6E11A}"/>
              </a:ext>
            </a:extLst>
          </p:cNvPr>
          <p:cNvSpPr>
            <a:spLocks noGrp="1"/>
          </p:cNvSpPr>
          <p:nvPr>
            <p:ph type="pic" idx="1"/>
          </p:nvPr>
        </p:nvSpPr>
        <p:spPr>
          <a:xfrm>
            <a:off x="5183188" y="987425"/>
            <a:ext cx="6422886" cy="4873625"/>
          </a:xfrm>
        </p:spPr>
        <p:txBody>
          <a:bodyPr/>
          <a:lstStyle>
            <a:lvl1pPr marL="0" indent="0">
              <a:buNone/>
              <a:defRPr sz="3200">
                <a:latin typeface="Verdana" panose="020B0604030504040204" pitchFamily="34" charset="0"/>
                <a:ea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CDAA01-16BA-FEFE-8633-B15BFD7288BB}"/>
              </a:ext>
            </a:extLst>
          </p:cNvPr>
          <p:cNvSpPr>
            <a:spLocks noGrp="1"/>
          </p:cNvSpPr>
          <p:nvPr>
            <p:ph type="body" sz="half" idx="2"/>
          </p:nvPr>
        </p:nvSpPr>
        <p:spPr>
          <a:xfrm>
            <a:off x="585926" y="2057400"/>
            <a:ext cx="4186099"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2B4D6-BE4F-E5DE-FE3D-1F507A67C5BB}"/>
              </a:ext>
            </a:extLst>
          </p:cNvPr>
          <p:cNvSpPr>
            <a:spLocks noGrp="1"/>
          </p:cNvSpPr>
          <p:nvPr>
            <p:ph type="dt" sz="half" idx="10"/>
          </p:nvPr>
        </p:nvSpPr>
        <p:spPr/>
        <p:txBody>
          <a:bodyPr/>
          <a:lstStyle/>
          <a:p>
            <a:fld id="{29D8E773-6634-44EA-A956-51233667C429}" type="datetime1">
              <a:rPr lang="en-US" smtClean="0"/>
              <a:t>7/22/2025</a:t>
            </a:fld>
            <a:endParaRPr lang="en-US"/>
          </a:p>
        </p:txBody>
      </p:sp>
      <p:sp>
        <p:nvSpPr>
          <p:cNvPr id="6" name="Footer Placeholder 5">
            <a:extLst>
              <a:ext uri="{FF2B5EF4-FFF2-40B4-BE49-F238E27FC236}">
                <a16:creationId xmlns:a16="http://schemas.microsoft.com/office/drawing/2014/main" id="{F8F0A0E9-2418-4525-CF86-F40941DEF837}"/>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8ED064F1-D825-DC6F-432A-DDEAA7F6893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8" name="Picture 5" descr="Close up of waves on the beach">
            <a:extLst>
              <a:ext uri="{FF2B5EF4-FFF2-40B4-BE49-F238E27FC236}">
                <a16:creationId xmlns:a16="http://schemas.microsoft.com/office/drawing/2014/main" id="{D2A952BE-B3EA-7BC9-9C33-9B317616C64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8775922-769C-D3A7-9AC4-DF4463BCEBD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2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67AB-B1FB-771D-6109-17950AFEF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11685-7CD1-36DE-CB09-EA9B1AF5F5AA}"/>
              </a:ext>
            </a:extLst>
          </p:cNvPr>
          <p:cNvSpPr>
            <a:spLocks noGrp="1"/>
          </p:cNvSpPr>
          <p:nvPr>
            <p:ph type="body" orient="vert" idx="1"/>
          </p:nvPr>
        </p:nvSpPr>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06DBE-EC52-306C-77DD-CE087878BBDB}"/>
              </a:ext>
            </a:extLst>
          </p:cNvPr>
          <p:cNvSpPr>
            <a:spLocks noGrp="1"/>
          </p:cNvSpPr>
          <p:nvPr>
            <p:ph type="dt" sz="half" idx="10"/>
          </p:nvPr>
        </p:nvSpPr>
        <p:spPr/>
        <p:txBody>
          <a:bodyPr/>
          <a:lstStyle/>
          <a:p>
            <a:fld id="{BAD58962-E96F-4ACB-9890-F6AF5E0F46F2}" type="datetime1">
              <a:rPr lang="en-US" smtClean="0"/>
              <a:t>7/22/2025</a:t>
            </a:fld>
            <a:endParaRPr lang="en-US"/>
          </a:p>
        </p:txBody>
      </p:sp>
      <p:sp>
        <p:nvSpPr>
          <p:cNvPr id="5" name="Footer Placeholder 4">
            <a:extLst>
              <a:ext uri="{FF2B5EF4-FFF2-40B4-BE49-F238E27FC236}">
                <a16:creationId xmlns:a16="http://schemas.microsoft.com/office/drawing/2014/main" id="{D05F4F86-1858-34E0-9149-F60A172C8713}"/>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026ED689-DA9B-253B-4518-EA093AB546D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2A0D81ED-8D74-FE17-BCA8-BD3FF81BF83E}"/>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02B943E-2D4D-F80E-03A6-6B3EC2F6B6AB}"/>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F436FCCB-031E-E7B9-F461-EA0E76386EC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6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127122-957A-922D-095E-1842EE49ED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49F389-BE7A-87BB-4173-3082631ED1E0}"/>
              </a:ext>
            </a:extLst>
          </p:cNvPr>
          <p:cNvSpPr>
            <a:spLocks noGrp="1"/>
          </p:cNvSpPr>
          <p:nvPr>
            <p:ph type="body" orient="vert" idx="1"/>
          </p:nvPr>
        </p:nvSpPr>
        <p:spPr>
          <a:xfrm>
            <a:off x="838200" y="365125"/>
            <a:ext cx="7734300" cy="5811838"/>
          </a:xfrm>
        </p:spPr>
        <p:txBody>
          <a:bodyPr vert="eaVert"/>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7CC1F-E25D-C3DD-C95C-DBADA3953624}"/>
              </a:ext>
            </a:extLst>
          </p:cNvPr>
          <p:cNvSpPr>
            <a:spLocks noGrp="1"/>
          </p:cNvSpPr>
          <p:nvPr>
            <p:ph type="dt" sz="half" idx="10"/>
          </p:nvPr>
        </p:nvSpPr>
        <p:spPr/>
        <p:txBody>
          <a:bodyPr/>
          <a:lstStyle/>
          <a:p>
            <a:fld id="{53B0A0E6-2892-460E-AC37-E6EBCED8A488}" type="datetime1">
              <a:rPr lang="en-US" smtClean="0"/>
              <a:t>7/22/2025</a:t>
            </a:fld>
            <a:endParaRPr lang="en-US"/>
          </a:p>
        </p:txBody>
      </p:sp>
      <p:sp>
        <p:nvSpPr>
          <p:cNvPr id="5" name="Footer Placeholder 4">
            <a:extLst>
              <a:ext uri="{FF2B5EF4-FFF2-40B4-BE49-F238E27FC236}">
                <a16:creationId xmlns:a16="http://schemas.microsoft.com/office/drawing/2014/main" id="{1F76CBF3-D1C9-80E5-8D07-B7C5F7335959}"/>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40D9D7D-63DD-6DE7-BF54-45F994522241}"/>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267FB576-83F0-A88E-0591-B6E3C9EF30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266E4AD-8E42-EDF9-51E4-D30D1A47A50C}"/>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95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A84E-D690-26D7-ABCA-0B98C8A5AC5A}"/>
              </a:ext>
            </a:extLst>
          </p:cNvPr>
          <p:cNvSpPr>
            <a:spLocks noGrp="1"/>
          </p:cNvSpPr>
          <p:nvPr>
            <p:ph type="ctrTitle"/>
          </p:nvPr>
        </p:nvSpPr>
        <p:spPr>
          <a:xfrm>
            <a:off x="838200" y="1346199"/>
            <a:ext cx="6413500" cy="3657600"/>
          </a:xfrm>
        </p:spPr>
        <p:txBody>
          <a:bodyPr anchor="ctr"/>
          <a:lstStyle>
            <a:lvl1pPr algn="ctr">
              <a:defRPr sz="6000">
                <a:solidFill>
                  <a:schemeClr val="bg2">
                    <a:lumMod val="25000"/>
                  </a:schemeClr>
                </a:solidFill>
                <a:latin typeface="Verdana" panose="020B0604030504040204" pitchFamily="34" charset="0"/>
                <a:ea typeface="Verdana" panose="020B060403050404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94993CE2-F99E-BFB6-33F3-DAAB78EF1D85}"/>
              </a:ext>
            </a:extLst>
          </p:cNvPr>
          <p:cNvSpPr>
            <a:spLocks noGrp="1"/>
          </p:cNvSpPr>
          <p:nvPr>
            <p:ph type="dt" sz="half" idx="10"/>
          </p:nvPr>
        </p:nvSpPr>
        <p:spPr/>
        <p:txBody>
          <a:bodyPr/>
          <a:lstStyle/>
          <a:p>
            <a:fld id="{DB87FB25-F4B2-4677-804C-53DF6B3A7142}" type="datetime1">
              <a:rPr lang="en-US" smtClean="0"/>
              <a:t>7/22/2025</a:t>
            </a:fld>
            <a:endParaRPr lang="en-US"/>
          </a:p>
        </p:txBody>
      </p:sp>
      <p:sp>
        <p:nvSpPr>
          <p:cNvPr id="5" name="Footer Placeholder 4">
            <a:extLst>
              <a:ext uri="{FF2B5EF4-FFF2-40B4-BE49-F238E27FC236}">
                <a16:creationId xmlns:a16="http://schemas.microsoft.com/office/drawing/2014/main" id="{5F094CFD-C8CD-9069-4DD4-B10726080715}"/>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6646A1E6-7479-1ECD-69D1-14A4CDBD61CF}"/>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14168F49-386B-E21B-91FB-99E7DBA7068A}"/>
              </a:ext>
            </a:extLst>
          </p:cNvPr>
          <p:cNvCxnSpPr>
            <a:cxnSpLocks/>
          </p:cNvCxnSpPr>
          <p:nvPr userDrawn="1"/>
        </p:nvCxnSpPr>
        <p:spPr>
          <a:xfrm flipV="1">
            <a:off x="7620000" y="1346200"/>
            <a:ext cx="0" cy="365760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9621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7042-D36E-97EB-050F-ECE2E714DFE7}"/>
              </a:ext>
            </a:extLst>
          </p:cNvPr>
          <p:cNvSpPr>
            <a:spLocks noGrp="1"/>
          </p:cNvSpPr>
          <p:nvPr>
            <p:ph type="title"/>
          </p:nvPr>
        </p:nvSpPr>
        <p:spPr>
          <a:xfrm>
            <a:off x="603682" y="10016"/>
            <a:ext cx="8229600" cy="1325563"/>
          </a:xfr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319773A-98F7-DEB5-6C42-F4012D29074A}"/>
              </a:ext>
            </a:extLst>
          </p:cNvPr>
          <p:cNvSpPr>
            <a:spLocks noGrp="1"/>
          </p:cNvSpPr>
          <p:nvPr>
            <p:ph idx="1"/>
          </p:nvPr>
        </p:nvSpPr>
        <p:spPr/>
        <p:txBody>
          <a:bodyPr/>
          <a:lstStyle>
            <a:lvl1pPr>
              <a:defRPr>
                <a:solidFill>
                  <a:schemeClr val="bg2">
                    <a:lumMod val="25000"/>
                  </a:schemeClr>
                </a:solidFill>
                <a:latin typeface="+mn-lt"/>
                <a:ea typeface="Verdana" panose="020B0604030504040204" pitchFamily="34" charset="0"/>
              </a:defRPr>
            </a:lvl1pPr>
            <a:lvl2pPr>
              <a:defRPr>
                <a:solidFill>
                  <a:schemeClr val="bg2">
                    <a:lumMod val="25000"/>
                  </a:schemeClr>
                </a:solidFill>
                <a:latin typeface="+mn-lt"/>
                <a:ea typeface="Verdana" panose="020B0604030504040204" pitchFamily="34" charset="0"/>
              </a:defRPr>
            </a:lvl2pPr>
            <a:lvl3pPr>
              <a:defRPr>
                <a:solidFill>
                  <a:schemeClr val="bg2">
                    <a:lumMod val="25000"/>
                  </a:schemeClr>
                </a:solidFill>
                <a:latin typeface="+mn-lt"/>
                <a:ea typeface="Verdana" panose="020B0604030504040204" pitchFamily="34" charset="0"/>
              </a:defRPr>
            </a:lvl3pPr>
            <a:lvl4pPr>
              <a:defRPr>
                <a:solidFill>
                  <a:schemeClr val="bg2">
                    <a:lumMod val="25000"/>
                  </a:schemeClr>
                </a:solidFill>
                <a:latin typeface="+mn-lt"/>
                <a:ea typeface="Verdana" panose="020B0604030504040204" pitchFamily="34" charset="0"/>
              </a:defRPr>
            </a:lvl4pPr>
            <a:lvl5pPr>
              <a:defRPr>
                <a:solidFill>
                  <a:schemeClr val="bg2">
                    <a:lumMod val="25000"/>
                  </a:schemeClr>
                </a:solidFill>
                <a:latin typeface="+mn-lt"/>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5C1B0E4-CAB9-73DC-480D-D507A9458E14}"/>
              </a:ext>
            </a:extLst>
          </p:cNvPr>
          <p:cNvSpPr>
            <a:spLocks noGrp="1"/>
          </p:cNvSpPr>
          <p:nvPr>
            <p:ph type="dt" sz="half" idx="10"/>
          </p:nvPr>
        </p:nvSpPr>
        <p:spPr/>
        <p:txBody>
          <a:bodyPr/>
          <a:lstStyle/>
          <a:p>
            <a:fld id="{C2924BAB-2B86-4363-AA7B-DCC17D2D686A}" type="datetime1">
              <a:rPr lang="en-US" smtClean="0"/>
              <a:t>7/22/2025</a:t>
            </a:fld>
            <a:endParaRPr lang="en-US"/>
          </a:p>
        </p:txBody>
      </p:sp>
      <p:sp>
        <p:nvSpPr>
          <p:cNvPr id="5" name="Footer Placeholder 4">
            <a:extLst>
              <a:ext uri="{FF2B5EF4-FFF2-40B4-BE49-F238E27FC236}">
                <a16:creationId xmlns:a16="http://schemas.microsoft.com/office/drawing/2014/main" id="{4C6AD1BA-962B-F611-16E5-253EA4B0FCF1}"/>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10741930-08EB-1AD2-2A33-3BCD5CE01FB5}"/>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7" name="Straight Connector 6">
            <a:extLst>
              <a:ext uri="{FF2B5EF4-FFF2-40B4-BE49-F238E27FC236}">
                <a16:creationId xmlns:a16="http://schemas.microsoft.com/office/drawing/2014/main" id="{C61DCAE5-784C-EB44-E482-A8BFC28D075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9210C5-642D-5464-0807-915809B857A8}"/>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9" name="Picture 5" descr="Close up of waves on the beach">
            <a:extLst>
              <a:ext uri="{FF2B5EF4-FFF2-40B4-BE49-F238E27FC236}">
                <a16:creationId xmlns:a16="http://schemas.microsoft.com/office/drawing/2014/main" id="{30C53031-7B14-BA49-A759-E65FAF3BA3C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191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8E5-C956-B8C3-BEEA-0ADD3A8309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121B8D-742E-B4FB-6796-CD1D91FE4F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Verdana" panose="020B0604030504040204" pitchFamily="34" charset="0"/>
                <a:ea typeface="Verdana" panose="020B060403050404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97AE2-E9F2-A9CA-36A0-3B879CA1420F}"/>
              </a:ext>
            </a:extLst>
          </p:cNvPr>
          <p:cNvSpPr>
            <a:spLocks noGrp="1"/>
          </p:cNvSpPr>
          <p:nvPr>
            <p:ph type="dt" sz="half" idx="10"/>
          </p:nvPr>
        </p:nvSpPr>
        <p:spPr/>
        <p:txBody>
          <a:bodyPr/>
          <a:lstStyle/>
          <a:p>
            <a:fld id="{F3638CCB-3846-4725-8681-5AC9626B92C3}" type="datetime1">
              <a:rPr lang="en-US" smtClean="0"/>
              <a:t>7/22/2025</a:t>
            </a:fld>
            <a:endParaRPr lang="en-US"/>
          </a:p>
        </p:txBody>
      </p:sp>
      <p:sp>
        <p:nvSpPr>
          <p:cNvPr id="5" name="Footer Placeholder 4">
            <a:extLst>
              <a:ext uri="{FF2B5EF4-FFF2-40B4-BE49-F238E27FC236}">
                <a16:creationId xmlns:a16="http://schemas.microsoft.com/office/drawing/2014/main" id="{B608036F-69B6-8C9D-5DB9-C47D1D2A6166}"/>
              </a:ext>
            </a:extLst>
          </p:cNvPr>
          <p:cNvSpPr>
            <a:spLocks noGrp="1"/>
          </p:cNvSpPr>
          <p:nvPr>
            <p:ph type="ftr" sz="quarter" idx="11"/>
          </p:nvPr>
        </p:nvSpPr>
        <p:spPr/>
        <p:txBody>
          <a:bodyPr/>
          <a:lstStyle/>
          <a:p>
            <a:r>
              <a:rPr lang="en-US"/>
              <a:t>Valentin Guigon - 2025</a:t>
            </a:r>
          </a:p>
        </p:txBody>
      </p:sp>
      <p:sp>
        <p:nvSpPr>
          <p:cNvPr id="6" name="Slide Number Placeholder 5">
            <a:extLst>
              <a:ext uri="{FF2B5EF4-FFF2-40B4-BE49-F238E27FC236}">
                <a16:creationId xmlns:a16="http://schemas.microsoft.com/office/drawing/2014/main" id="{2B434250-453F-A3E8-2C0D-AF7EBCFB9616}"/>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7" name="Picture 5" descr="Close up of waves on the beach">
            <a:extLst>
              <a:ext uri="{FF2B5EF4-FFF2-40B4-BE49-F238E27FC236}">
                <a16:creationId xmlns:a16="http://schemas.microsoft.com/office/drawing/2014/main" id="{56865DB4-858E-6148-F23F-65FBA658AED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F57A5C4-3428-A3AF-1A7A-39AA0A4839A9}"/>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81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8231-C440-8C76-63FA-0DA89614A21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569F75E-FC90-C6FB-F32F-D21E22768C36}"/>
              </a:ext>
            </a:extLst>
          </p:cNvPr>
          <p:cNvSpPr>
            <a:spLocks noGrp="1"/>
          </p:cNvSpPr>
          <p:nvPr>
            <p:ph sz="half" idx="1"/>
          </p:nvPr>
        </p:nvSpPr>
        <p:spPr>
          <a:xfrm>
            <a:off x="603682"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3B17F9-34CE-F1BB-4E30-D03F858BCA9F}"/>
              </a:ext>
            </a:extLst>
          </p:cNvPr>
          <p:cNvSpPr>
            <a:spLocks noGrp="1"/>
          </p:cNvSpPr>
          <p:nvPr>
            <p:ph sz="half" idx="2"/>
          </p:nvPr>
        </p:nvSpPr>
        <p:spPr>
          <a:xfrm>
            <a:off x="6172200" y="1825625"/>
            <a:ext cx="5416118" cy="435133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AF139-001C-31B9-325A-3005D4DDC767}"/>
              </a:ext>
            </a:extLst>
          </p:cNvPr>
          <p:cNvSpPr>
            <a:spLocks noGrp="1"/>
          </p:cNvSpPr>
          <p:nvPr>
            <p:ph type="dt" sz="half" idx="10"/>
          </p:nvPr>
        </p:nvSpPr>
        <p:spPr/>
        <p:txBody>
          <a:bodyPr/>
          <a:lstStyle/>
          <a:p>
            <a:fld id="{FAD27F33-7E3E-4331-8B58-6B928E70D418}" type="datetime1">
              <a:rPr lang="en-US" smtClean="0"/>
              <a:t>7/22/2025</a:t>
            </a:fld>
            <a:endParaRPr lang="en-US"/>
          </a:p>
        </p:txBody>
      </p:sp>
      <p:sp>
        <p:nvSpPr>
          <p:cNvPr id="6" name="Footer Placeholder 5">
            <a:extLst>
              <a:ext uri="{FF2B5EF4-FFF2-40B4-BE49-F238E27FC236}">
                <a16:creationId xmlns:a16="http://schemas.microsoft.com/office/drawing/2014/main" id="{DD7CAD24-89FC-31D4-E279-481EFB9F8D23}"/>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229091C9-2D65-299C-B199-A205B8A97F2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8" name="Straight Connector 7">
            <a:extLst>
              <a:ext uri="{FF2B5EF4-FFF2-40B4-BE49-F238E27FC236}">
                <a16:creationId xmlns:a16="http://schemas.microsoft.com/office/drawing/2014/main" id="{6ACE017E-58A6-13AC-8156-A4AC84F8A803}"/>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F85983C-35FB-6682-A9C1-975D89187889}"/>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5" descr="Close up of waves on the beach">
            <a:extLst>
              <a:ext uri="{FF2B5EF4-FFF2-40B4-BE49-F238E27FC236}">
                <a16:creationId xmlns:a16="http://schemas.microsoft.com/office/drawing/2014/main" id="{79F1560E-F474-F78C-AB3A-93AF6BEEDA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34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7CBE-8DD5-D5FE-9B2F-BEDB6B0E3907}"/>
              </a:ext>
            </a:extLst>
          </p:cNvPr>
          <p:cNvSpPr>
            <a:spLocks noGrp="1"/>
          </p:cNvSpPr>
          <p:nvPr>
            <p:ph type="title"/>
          </p:nvPr>
        </p:nvSpPr>
        <p:spPr>
          <a:xfrm>
            <a:off x="612560" y="365125"/>
            <a:ext cx="8229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19491-5F30-739B-AF89-482670D0A517}"/>
              </a:ext>
            </a:extLst>
          </p:cNvPr>
          <p:cNvSpPr>
            <a:spLocks noGrp="1"/>
          </p:cNvSpPr>
          <p:nvPr>
            <p:ph type="body" idx="1"/>
          </p:nvPr>
        </p:nvSpPr>
        <p:spPr>
          <a:xfrm>
            <a:off x="612560" y="1681163"/>
            <a:ext cx="5385015"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D790B-D408-4B76-5D80-7628B2B110F9}"/>
              </a:ext>
            </a:extLst>
          </p:cNvPr>
          <p:cNvSpPr>
            <a:spLocks noGrp="1"/>
          </p:cNvSpPr>
          <p:nvPr>
            <p:ph sz="half" idx="2"/>
          </p:nvPr>
        </p:nvSpPr>
        <p:spPr>
          <a:xfrm>
            <a:off x="612560" y="2505075"/>
            <a:ext cx="5385015"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6A705-50D0-5A3F-A0CB-C13DEB24D8EC}"/>
              </a:ext>
            </a:extLst>
          </p:cNvPr>
          <p:cNvSpPr>
            <a:spLocks noGrp="1"/>
          </p:cNvSpPr>
          <p:nvPr>
            <p:ph type="body" sz="quarter" idx="3"/>
          </p:nvPr>
        </p:nvSpPr>
        <p:spPr>
          <a:xfrm>
            <a:off x="6172200" y="1681163"/>
            <a:ext cx="5407240" cy="823912"/>
          </a:xfrm>
        </p:spPr>
        <p:txBody>
          <a:bodyPr anchor="b"/>
          <a:lstStyle>
            <a:lvl1pPr marL="0" indent="0">
              <a:buNone/>
              <a:defRPr sz="2400" b="1">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3F614-F138-EC3D-091D-892DD7F02B62}"/>
              </a:ext>
            </a:extLst>
          </p:cNvPr>
          <p:cNvSpPr>
            <a:spLocks noGrp="1"/>
          </p:cNvSpPr>
          <p:nvPr>
            <p:ph sz="quarter" idx="4"/>
          </p:nvPr>
        </p:nvSpPr>
        <p:spPr>
          <a:xfrm>
            <a:off x="6172200" y="2505075"/>
            <a:ext cx="5407240" cy="3684588"/>
          </a:xfrm>
        </p:spPr>
        <p:txBody>
          <a:bodyPr/>
          <a:lstStyle>
            <a:lvl1pPr>
              <a:defRPr>
                <a:latin typeface="+mn-lt"/>
                <a:ea typeface="Verdana" panose="020B0604030504040204" pitchFamily="34" charset="0"/>
              </a:defRPr>
            </a:lvl1pPr>
            <a:lvl2pPr>
              <a:defRPr>
                <a:latin typeface="+mn-lt"/>
                <a:ea typeface="Verdana" panose="020B0604030504040204" pitchFamily="34" charset="0"/>
              </a:defRPr>
            </a:lvl2pPr>
            <a:lvl3pPr>
              <a:defRPr>
                <a:latin typeface="+mn-lt"/>
                <a:ea typeface="Verdana" panose="020B0604030504040204" pitchFamily="34" charset="0"/>
              </a:defRPr>
            </a:lvl3pPr>
            <a:lvl4pPr>
              <a:defRPr>
                <a:latin typeface="+mn-lt"/>
                <a:ea typeface="Verdana" panose="020B0604030504040204" pitchFamily="34" charset="0"/>
              </a:defRPr>
            </a:lvl4pPr>
            <a:lvl5pPr>
              <a:defRPr>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7F610-8B73-0D04-A8BF-39A35F23846F}"/>
              </a:ext>
            </a:extLst>
          </p:cNvPr>
          <p:cNvSpPr>
            <a:spLocks noGrp="1"/>
          </p:cNvSpPr>
          <p:nvPr>
            <p:ph type="dt" sz="half" idx="10"/>
          </p:nvPr>
        </p:nvSpPr>
        <p:spPr/>
        <p:txBody>
          <a:bodyPr/>
          <a:lstStyle/>
          <a:p>
            <a:fld id="{80E3BDED-92FD-4166-A79B-3222E97008AE}" type="datetime1">
              <a:rPr lang="en-US" smtClean="0"/>
              <a:t>7/22/2025</a:t>
            </a:fld>
            <a:endParaRPr lang="en-US"/>
          </a:p>
        </p:txBody>
      </p:sp>
      <p:sp>
        <p:nvSpPr>
          <p:cNvPr id="8" name="Footer Placeholder 7">
            <a:extLst>
              <a:ext uri="{FF2B5EF4-FFF2-40B4-BE49-F238E27FC236}">
                <a16:creationId xmlns:a16="http://schemas.microsoft.com/office/drawing/2014/main" id="{DC2695DE-A3BE-A1E1-FEE3-4FB569379688}"/>
              </a:ext>
            </a:extLst>
          </p:cNvPr>
          <p:cNvSpPr>
            <a:spLocks noGrp="1"/>
          </p:cNvSpPr>
          <p:nvPr>
            <p:ph type="ftr" sz="quarter" idx="11"/>
          </p:nvPr>
        </p:nvSpPr>
        <p:spPr/>
        <p:txBody>
          <a:bodyPr/>
          <a:lstStyle/>
          <a:p>
            <a:r>
              <a:rPr lang="en-US"/>
              <a:t>Valentin Guigon - 2025</a:t>
            </a:r>
          </a:p>
        </p:txBody>
      </p:sp>
      <p:sp>
        <p:nvSpPr>
          <p:cNvPr id="9" name="Slide Number Placeholder 8">
            <a:extLst>
              <a:ext uri="{FF2B5EF4-FFF2-40B4-BE49-F238E27FC236}">
                <a16:creationId xmlns:a16="http://schemas.microsoft.com/office/drawing/2014/main" id="{EDDABF22-E64E-6E8A-0128-4C1EDBA6BF01}"/>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10" name="Straight Connector 9">
            <a:extLst>
              <a:ext uri="{FF2B5EF4-FFF2-40B4-BE49-F238E27FC236}">
                <a16:creationId xmlns:a16="http://schemas.microsoft.com/office/drawing/2014/main" id="{64BD3554-33F1-D556-6134-113D88AD0541}"/>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66FA6E-3E45-5FF6-48F3-3BE7155B3E41}"/>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12" name="Picture 5" descr="Close up of waves on the beach">
            <a:extLst>
              <a:ext uri="{FF2B5EF4-FFF2-40B4-BE49-F238E27FC236}">
                <a16:creationId xmlns:a16="http://schemas.microsoft.com/office/drawing/2014/main" id="{9911C13C-BE97-6CAA-D3D1-3657CBEE0CA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5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6985-6411-4C68-3283-98DA4F1E5BB0}"/>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8EE48E-2FE6-C718-F269-C50C52167E92}"/>
              </a:ext>
            </a:extLst>
          </p:cNvPr>
          <p:cNvSpPr>
            <a:spLocks noGrp="1"/>
          </p:cNvSpPr>
          <p:nvPr>
            <p:ph type="dt" sz="half" idx="10"/>
          </p:nvPr>
        </p:nvSpPr>
        <p:spPr/>
        <p:txBody>
          <a:bodyPr/>
          <a:lstStyle/>
          <a:p>
            <a:fld id="{3068E3DB-B55B-4A2C-8B2B-309B38905C6F}" type="datetime1">
              <a:rPr lang="en-US" smtClean="0"/>
              <a:t>7/22/2025</a:t>
            </a:fld>
            <a:endParaRPr lang="en-US"/>
          </a:p>
        </p:txBody>
      </p:sp>
      <p:sp>
        <p:nvSpPr>
          <p:cNvPr id="4" name="Footer Placeholder 3">
            <a:extLst>
              <a:ext uri="{FF2B5EF4-FFF2-40B4-BE49-F238E27FC236}">
                <a16:creationId xmlns:a16="http://schemas.microsoft.com/office/drawing/2014/main" id="{7211F488-7686-A34F-7585-5CBBFDEAD874}"/>
              </a:ext>
            </a:extLst>
          </p:cNvPr>
          <p:cNvSpPr>
            <a:spLocks noGrp="1"/>
          </p:cNvSpPr>
          <p:nvPr>
            <p:ph type="ftr" sz="quarter" idx="11"/>
          </p:nvPr>
        </p:nvSpPr>
        <p:spPr/>
        <p:txBody>
          <a:bodyPr/>
          <a:lstStyle/>
          <a:p>
            <a:r>
              <a:rPr lang="en-US"/>
              <a:t>Valentin Guigon - 2025</a:t>
            </a:r>
          </a:p>
        </p:txBody>
      </p:sp>
      <p:sp>
        <p:nvSpPr>
          <p:cNvPr id="5" name="Slide Number Placeholder 4">
            <a:extLst>
              <a:ext uri="{FF2B5EF4-FFF2-40B4-BE49-F238E27FC236}">
                <a16:creationId xmlns:a16="http://schemas.microsoft.com/office/drawing/2014/main" id="{00905FF0-C196-2F5D-3F23-FF0D3F8777B7}"/>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6" name="Straight Connector 5">
            <a:extLst>
              <a:ext uri="{FF2B5EF4-FFF2-40B4-BE49-F238E27FC236}">
                <a16:creationId xmlns:a16="http://schemas.microsoft.com/office/drawing/2014/main" id="{BF60C683-D2A9-29E9-6180-74B6AFE1496B}"/>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8E1D735-5F52-CFAB-DF8A-8474709868B3}"/>
              </a:ext>
            </a:extLst>
          </p:cNvPr>
          <p:cNvCxnSpPr>
            <a:cxnSpLocks/>
          </p:cNvCxnSpPr>
          <p:nvPr userDrawn="1"/>
        </p:nvCxnSpPr>
        <p:spPr>
          <a:xfrm>
            <a:off x="160867" y="248469"/>
            <a:ext cx="0" cy="923106"/>
          </a:xfrm>
          <a:prstGeom prst="line">
            <a:avLst/>
          </a:prstGeom>
          <a:ln w="38100">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pic>
        <p:nvPicPr>
          <p:cNvPr id="8" name="Picture 5" descr="Close up of waves on the beach">
            <a:extLst>
              <a:ext uri="{FF2B5EF4-FFF2-40B4-BE49-F238E27FC236}">
                <a16:creationId xmlns:a16="http://schemas.microsoft.com/office/drawing/2014/main" id="{65155F53-1CEE-A376-D791-C5D5DFBBF49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A9E8A-2922-6EB3-3B99-27D3E17D5788}"/>
              </a:ext>
            </a:extLst>
          </p:cNvPr>
          <p:cNvSpPr>
            <a:spLocks noGrp="1"/>
          </p:cNvSpPr>
          <p:nvPr>
            <p:ph type="dt" sz="half" idx="10"/>
          </p:nvPr>
        </p:nvSpPr>
        <p:spPr/>
        <p:txBody>
          <a:bodyPr/>
          <a:lstStyle/>
          <a:p>
            <a:fld id="{1E871A25-7D2A-453D-95B9-BDFFDFD18A27}" type="datetime1">
              <a:rPr lang="en-US" smtClean="0"/>
              <a:t>7/22/2025</a:t>
            </a:fld>
            <a:endParaRPr lang="en-US"/>
          </a:p>
        </p:txBody>
      </p:sp>
      <p:sp>
        <p:nvSpPr>
          <p:cNvPr id="3" name="Footer Placeholder 2">
            <a:extLst>
              <a:ext uri="{FF2B5EF4-FFF2-40B4-BE49-F238E27FC236}">
                <a16:creationId xmlns:a16="http://schemas.microsoft.com/office/drawing/2014/main" id="{09EFF50C-8135-BB4D-8EC2-C2DE5AE7DE32}"/>
              </a:ext>
            </a:extLst>
          </p:cNvPr>
          <p:cNvSpPr>
            <a:spLocks noGrp="1"/>
          </p:cNvSpPr>
          <p:nvPr>
            <p:ph type="ftr" sz="quarter" idx="11"/>
          </p:nvPr>
        </p:nvSpPr>
        <p:spPr/>
        <p:txBody>
          <a:bodyPr/>
          <a:lstStyle/>
          <a:p>
            <a:r>
              <a:rPr lang="en-US"/>
              <a:t>Valentin Guigon - 2025</a:t>
            </a:r>
          </a:p>
        </p:txBody>
      </p:sp>
      <p:sp>
        <p:nvSpPr>
          <p:cNvPr id="4" name="Slide Number Placeholder 3">
            <a:extLst>
              <a:ext uri="{FF2B5EF4-FFF2-40B4-BE49-F238E27FC236}">
                <a16:creationId xmlns:a16="http://schemas.microsoft.com/office/drawing/2014/main" id="{9AA14D92-0967-B474-278F-0108B5852149}"/>
              </a:ext>
            </a:extLst>
          </p:cNvPr>
          <p:cNvSpPr>
            <a:spLocks noGrp="1"/>
          </p:cNvSpPr>
          <p:nvPr>
            <p:ph type="sldNum" sz="quarter" idx="12"/>
          </p:nvPr>
        </p:nvSpPr>
        <p:spPr/>
        <p:txBody>
          <a:bodyPr/>
          <a:lstStyle/>
          <a:p>
            <a:fld id="{F95E6910-D586-4B1A-BC87-A1DD68C0FBEB}" type="slidenum">
              <a:rPr lang="en-US" smtClean="0"/>
              <a:t>‹#›</a:t>
            </a:fld>
            <a:endParaRPr lang="en-US"/>
          </a:p>
        </p:txBody>
      </p:sp>
      <p:cxnSp>
        <p:nvCxnSpPr>
          <p:cNvPr id="5" name="Straight Connector 4">
            <a:extLst>
              <a:ext uri="{FF2B5EF4-FFF2-40B4-BE49-F238E27FC236}">
                <a16:creationId xmlns:a16="http://schemas.microsoft.com/office/drawing/2014/main" id="{479D1C3C-5CAF-C8C5-E19E-69AEE570E487}"/>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Picture 5" descr="Close up of waves on the beach">
            <a:extLst>
              <a:ext uri="{FF2B5EF4-FFF2-40B4-BE49-F238E27FC236}">
                <a16:creationId xmlns:a16="http://schemas.microsoft.com/office/drawing/2014/main" id="{68BD6405-12E7-7364-FA06-68A410D070C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5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D022-E361-4A19-EA1A-FFEBF6829498}"/>
              </a:ext>
            </a:extLst>
          </p:cNvPr>
          <p:cNvSpPr>
            <a:spLocks noGrp="1"/>
          </p:cNvSpPr>
          <p:nvPr>
            <p:ph type="title"/>
          </p:nvPr>
        </p:nvSpPr>
        <p:spPr>
          <a:xfrm>
            <a:off x="594804" y="457200"/>
            <a:ext cx="4177221"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750D598-B359-C908-AEE3-1DE1B8988B29}"/>
              </a:ext>
            </a:extLst>
          </p:cNvPr>
          <p:cNvSpPr>
            <a:spLocks noGrp="1"/>
          </p:cNvSpPr>
          <p:nvPr>
            <p:ph idx="1"/>
          </p:nvPr>
        </p:nvSpPr>
        <p:spPr>
          <a:xfrm>
            <a:off x="5183188" y="987425"/>
            <a:ext cx="6414008" cy="4873625"/>
          </a:xfrm>
        </p:spPr>
        <p:txBody>
          <a:bodyPr/>
          <a:lstStyle>
            <a:lvl1pPr>
              <a:defRPr sz="3200">
                <a:latin typeface="+mn-lt"/>
                <a:ea typeface="Verdana" panose="020B0604030504040204" pitchFamily="34" charset="0"/>
              </a:defRPr>
            </a:lvl1pPr>
            <a:lvl2pPr>
              <a:defRPr sz="2800">
                <a:latin typeface="+mn-lt"/>
                <a:ea typeface="Verdana" panose="020B0604030504040204" pitchFamily="34" charset="0"/>
              </a:defRPr>
            </a:lvl2pPr>
            <a:lvl3pPr>
              <a:defRPr sz="2400">
                <a:latin typeface="+mn-lt"/>
                <a:ea typeface="Verdana" panose="020B0604030504040204" pitchFamily="34" charset="0"/>
              </a:defRPr>
            </a:lvl3pPr>
            <a:lvl4pPr>
              <a:defRPr sz="2000">
                <a:latin typeface="+mn-lt"/>
                <a:ea typeface="Verdana" panose="020B0604030504040204" pitchFamily="34" charset="0"/>
              </a:defRPr>
            </a:lvl4pPr>
            <a:lvl5pPr>
              <a:defRPr sz="2000">
                <a:latin typeface="+mn-lt"/>
                <a:ea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82D224-8535-FBBE-D80D-31BDA085D424}"/>
              </a:ext>
            </a:extLst>
          </p:cNvPr>
          <p:cNvSpPr>
            <a:spLocks noGrp="1"/>
          </p:cNvSpPr>
          <p:nvPr>
            <p:ph type="body" sz="half" idx="2"/>
          </p:nvPr>
        </p:nvSpPr>
        <p:spPr>
          <a:xfrm>
            <a:off x="594804" y="2057400"/>
            <a:ext cx="4177221" cy="3811588"/>
          </a:xfrm>
        </p:spPr>
        <p:txBody>
          <a:bodyPr/>
          <a:lstStyle>
            <a:lvl1pPr marL="0" indent="0">
              <a:buNone/>
              <a:defRPr sz="1600">
                <a:latin typeface="Verdana" panose="020B0604030504040204" pitchFamily="34" charset="0"/>
                <a:ea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9045A-6AE1-94FC-6E0D-20D8E5CC003F}"/>
              </a:ext>
            </a:extLst>
          </p:cNvPr>
          <p:cNvSpPr>
            <a:spLocks noGrp="1"/>
          </p:cNvSpPr>
          <p:nvPr>
            <p:ph type="dt" sz="half" idx="10"/>
          </p:nvPr>
        </p:nvSpPr>
        <p:spPr/>
        <p:txBody>
          <a:bodyPr/>
          <a:lstStyle/>
          <a:p>
            <a:fld id="{1F35C72A-92D4-474C-9362-BB94B5636345}" type="datetime1">
              <a:rPr lang="en-US" smtClean="0"/>
              <a:t>7/22/2025</a:t>
            </a:fld>
            <a:endParaRPr lang="en-US"/>
          </a:p>
        </p:txBody>
      </p:sp>
      <p:sp>
        <p:nvSpPr>
          <p:cNvPr id="6" name="Footer Placeholder 5">
            <a:extLst>
              <a:ext uri="{FF2B5EF4-FFF2-40B4-BE49-F238E27FC236}">
                <a16:creationId xmlns:a16="http://schemas.microsoft.com/office/drawing/2014/main" id="{63356CF6-8CC0-BB97-ADF1-378934468225}"/>
              </a:ext>
            </a:extLst>
          </p:cNvPr>
          <p:cNvSpPr>
            <a:spLocks noGrp="1"/>
          </p:cNvSpPr>
          <p:nvPr>
            <p:ph type="ftr" sz="quarter" idx="11"/>
          </p:nvPr>
        </p:nvSpPr>
        <p:spPr/>
        <p:txBody>
          <a:bodyPr/>
          <a:lstStyle/>
          <a:p>
            <a:r>
              <a:rPr lang="en-US"/>
              <a:t>Valentin Guigon - 2025</a:t>
            </a:r>
          </a:p>
        </p:txBody>
      </p:sp>
      <p:sp>
        <p:nvSpPr>
          <p:cNvPr id="7" name="Slide Number Placeholder 6">
            <a:extLst>
              <a:ext uri="{FF2B5EF4-FFF2-40B4-BE49-F238E27FC236}">
                <a16:creationId xmlns:a16="http://schemas.microsoft.com/office/drawing/2014/main" id="{D8E38F94-50DA-B1D2-C362-73C80C7966DA}"/>
              </a:ext>
            </a:extLst>
          </p:cNvPr>
          <p:cNvSpPr>
            <a:spLocks noGrp="1"/>
          </p:cNvSpPr>
          <p:nvPr>
            <p:ph type="sldNum" sz="quarter" idx="12"/>
          </p:nvPr>
        </p:nvSpPr>
        <p:spPr/>
        <p:txBody>
          <a:bodyPr/>
          <a:lstStyle/>
          <a:p>
            <a:fld id="{F95E6910-D586-4B1A-BC87-A1DD68C0FBEB}" type="slidenum">
              <a:rPr lang="en-US" smtClean="0"/>
              <a:t>‹#›</a:t>
            </a:fld>
            <a:endParaRPr lang="en-US"/>
          </a:p>
        </p:txBody>
      </p:sp>
      <p:pic>
        <p:nvPicPr>
          <p:cNvPr id="10" name="Picture 5" descr="Close up of waves on the beach">
            <a:extLst>
              <a:ext uri="{FF2B5EF4-FFF2-40B4-BE49-F238E27FC236}">
                <a16:creationId xmlns:a16="http://schemas.microsoft.com/office/drawing/2014/main" id="{EF8F3E38-15DC-4F60-3685-8E5F11525C3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95301"/>
          <a:stretch>
            <a:fillRect/>
          </a:stretch>
        </p:blipFill>
        <p:spPr bwMode="auto">
          <a:xfrm>
            <a:off x="228599" y="63500"/>
            <a:ext cx="11750040" cy="440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891339F-C04E-15A0-9013-452B1F73418D}"/>
              </a:ext>
            </a:extLst>
          </p:cNvPr>
          <p:cNvCxnSpPr/>
          <p:nvPr userDrawn="1"/>
        </p:nvCxnSpPr>
        <p:spPr>
          <a:xfrm>
            <a:off x="180621" y="6750755"/>
            <a:ext cx="11751734"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90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625B3-0278-4F89-A2CD-74D4FA20EC38}"/>
              </a:ext>
            </a:extLst>
          </p:cNvPr>
          <p:cNvSpPr>
            <a:spLocks noGrp="1"/>
          </p:cNvSpPr>
          <p:nvPr>
            <p:ph type="title"/>
          </p:nvPr>
        </p:nvSpPr>
        <p:spPr>
          <a:xfrm>
            <a:off x="603682" y="1139"/>
            <a:ext cx="8229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A8890-ED9D-0CD9-5CEB-5819F332E97F}"/>
              </a:ext>
            </a:extLst>
          </p:cNvPr>
          <p:cNvSpPr>
            <a:spLocks noGrp="1"/>
          </p:cNvSpPr>
          <p:nvPr>
            <p:ph type="body" idx="1"/>
          </p:nvPr>
        </p:nvSpPr>
        <p:spPr>
          <a:xfrm>
            <a:off x="603682" y="1825625"/>
            <a:ext cx="107501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B6EE90A-FFD8-7FD8-9046-AF7387BC3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EAF817-E7D4-4952-954E-B50EECBE96C8}" type="datetime1">
              <a:rPr lang="en-US" smtClean="0"/>
              <a:t>7/22/2025</a:t>
            </a:fld>
            <a:endParaRPr lang="en-US"/>
          </a:p>
        </p:txBody>
      </p:sp>
      <p:sp>
        <p:nvSpPr>
          <p:cNvPr id="5" name="Footer Placeholder 4">
            <a:extLst>
              <a:ext uri="{FF2B5EF4-FFF2-40B4-BE49-F238E27FC236}">
                <a16:creationId xmlns:a16="http://schemas.microsoft.com/office/drawing/2014/main" id="{61DA4D20-CC4F-9B33-0C61-9B04CC66ADE7}"/>
              </a:ext>
            </a:extLst>
          </p:cNvPr>
          <p:cNvSpPr>
            <a:spLocks noGrp="1"/>
          </p:cNvSpPr>
          <p:nvPr>
            <p:ph type="ftr" sz="quarter" idx="3"/>
          </p:nvPr>
        </p:nvSpPr>
        <p:spPr>
          <a:xfrm>
            <a:off x="9982200" y="136525"/>
            <a:ext cx="1725967" cy="365125"/>
          </a:xfrm>
          <a:prstGeom prst="rect">
            <a:avLst/>
          </a:prstGeom>
        </p:spPr>
        <p:txBody>
          <a:bodyPr vert="horz" lIns="91440" tIns="45720" rIns="91440" bIns="45720" rtlCol="0" anchor="ctr"/>
          <a:lstStyle>
            <a:lvl1pPr algn="ctr">
              <a:defRPr sz="1200">
                <a:solidFill>
                  <a:schemeClr val="bg2">
                    <a:lumMod val="90000"/>
                  </a:schemeClr>
                </a:solidFill>
              </a:defRPr>
            </a:lvl1pPr>
          </a:lstStyle>
          <a:p>
            <a:r>
              <a:rPr lang="en-US"/>
              <a:t>Valentin Guigon - 2025</a:t>
            </a:r>
            <a:endParaRPr lang="en-US" dirty="0"/>
          </a:p>
        </p:txBody>
      </p:sp>
      <p:sp>
        <p:nvSpPr>
          <p:cNvPr id="6" name="Slide Number Placeholder 5">
            <a:extLst>
              <a:ext uri="{FF2B5EF4-FFF2-40B4-BE49-F238E27FC236}">
                <a16:creationId xmlns:a16="http://schemas.microsoft.com/office/drawing/2014/main" id="{47D7C6B2-0985-5D59-B9DB-B12FB8FEC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5E6910-D586-4B1A-BC87-A1DD68C0FBEB}" type="slidenum">
              <a:rPr lang="en-US" smtClean="0"/>
              <a:t>‹#›</a:t>
            </a:fld>
            <a:endParaRPr lang="en-US"/>
          </a:p>
        </p:txBody>
      </p:sp>
    </p:spTree>
    <p:extLst>
      <p:ext uri="{BB962C8B-B14F-4D97-AF65-F5344CB8AC3E}">
        <p14:creationId xmlns:p14="http://schemas.microsoft.com/office/powerpoint/2010/main" val="196161185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3600" kern="1200">
          <a:solidFill>
            <a:schemeClr val="tx1"/>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590.png"/><Relationship Id="rId5" Type="http://schemas.openxmlformats.org/officeDocument/2006/relationships/image" Target="../media/image7.png"/><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tmp"/><Relationship Id="rId7" Type="http://schemas.openxmlformats.org/officeDocument/2006/relationships/image" Target="../media/image22.tmp"/><Relationship Id="rId12" Type="http://schemas.openxmlformats.org/officeDocument/2006/relationships/image" Target="../media/image27.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image" Target="../media/image26.tmp"/><Relationship Id="rId5" Type="http://schemas.openxmlformats.org/officeDocument/2006/relationships/image" Target="../media/image20.jp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tmp"/><Relationship Id="rId5" Type="http://schemas.openxmlformats.org/officeDocument/2006/relationships/image" Target="../media/image400.png"/><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22.tmp"/><Relationship Id="rId13" Type="http://schemas.openxmlformats.org/officeDocument/2006/relationships/image" Target="../media/image31.jpg"/><Relationship Id="rId3" Type="http://schemas.openxmlformats.org/officeDocument/2006/relationships/image" Target="../media/image28.tmp"/><Relationship Id="rId7" Type="http://schemas.openxmlformats.org/officeDocument/2006/relationships/image" Target="../media/image21.jp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25.jpeg"/><Relationship Id="rId5" Type="http://schemas.openxmlformats.org/officeDocument/2006/relationships/image" Target="../media/image19.png"/><Relationship Id="rId15" Type="http://schemas.openxmlformats.org/officeDocument/2006/relationships/image" Target="../media/image33.jpg"/><Relationship Id="rId10" Type="http://schemas.openxmlformats.org/officeDocument/2006/relationships/image" Target="../media/image24.jpg"/><Relationship Id="rId4" Type="http://schemas.openxmlformats.org/officeDocument/2006/relationships/image" Target="../media/image18.tmp"/><Relationship Id="rId9" Type="http://schemas.openxmlformats.org/officeDocument/2006/relationships/image" Target="../media/image23.jpg"/><Relationship Id="rId14" Type="http://schemas.openxmlformats.org/officeDocument/2006/relationships/image" Target="../media/image32.jpg"/></Relationships>
</file>

<file path=ppt/slides/_rels/slide15.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32.jpg"/><Relationship Id="rId3" Type="http://schemas.openxmlformats.org/officeDocument/2006/relationships/image" Target="../media/image18.tmp"/><Relationship Id="rId7" Type="http://schemas.openxmlformats.org/officeDocument/2006/relationships/image" Target="../media/image22.tmp"/><Relationship Id="rId12" Type="http://schemas.openxmlformats.org/officeDocument/2006/relationships/image" Target="../media/image31.jpg"/><Relationship Id="rId2" Type="http://schemas.openxmlformats.org/officeDocument/2006/relationships/notesSlide" Target="../notesSlides/notesSlide12.xml"/><Relationship Id="rId16"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image" Target="../media/image30.png"/><Relationship Id="rId5" Type="http://schemas.openxmlformats.org/officeDocument/2006/relationships/image" Target="../media/image20.jpg"/><Relationship Id="rId15" Type="http://schemas.openxmlformats.org/officeDocument/2006/relationships/image" Target="../media/image28.tmp"/><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g"/><Relationship Id="rId1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7.png"/><Relationship Id="rId7" Type="http://schemas.openxmlformats.org/officeDocument/2006/relationships/image" Target="../media/image46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50.png"/><Relationship Id="rId4" Type="http://schemas.openxmlformats.org/officeDocument/2006/relationships/image" Target="../media/image48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2457-CAEC-8F04-90CC-601D72FE1F02}"/>
              </a:ext>
            </a:extLst>
          </p:cNvPr>
          <p:cNvSpPr>
            <a:spLocks noGrp="1"/>
          </p:cNvSpPr>
          <p:nvPr>
            <p:ph type="ctrTitle"/>
          </p:nvPr>
        </p:nvSpPr>
        <p:spPr/>
        <p:txBody>
          <a:bodyPr>
            <a:normAutofit fontScale="90000"/>
          </a:bodyPr>
          <a:lstStyle/>
          <a:p>
            <a:r>
              <a:rPr lang="fr-FR" dirty="0"/>
              <a:t>Informations</a:t>
            </a:r>
            <a:br>
              <a:rPr lang="fr-FR" dirty="0"/>
            </a:br>
            <a:r>
              <a:rPr lang="fr-FR" dirty="0"/>
              <a:t>Croyances</a:t>
            </a:r>
            <a:br>
              <a:rPr lang="fr-FR" dirty="0"/>
            </a:br>
            <a:r>
              <a:rPr lang="fr-FR" dirty="0"/>
              <a:t>Prédictions</a:t>
            </a:r>
            <a:endParaRPr lang="en-US" dirty="0"/>
          </a:p>
        </p:txBody>
      </p:sp>
      <p:sp>
        <p:nvSpPr>
          <p:cNvPr id="3" name="Subtitle 2">
            <a:extLst>
              <a:ext uri="{FF2B5EF4-FFF2-40B4-BE49-F238E27FC236}">
                <a16:creationId xmlns:a16="http://schemas.microsoft.com/office/drawing/2014/main" id="{73645D94-4E49-C539-F9DE-3EB0DCA5E488}"/>
              </a:ext>
            </a:extLst>
          </p:cNvPr>
          <p:cNvSpPr>
            <a:spLocks noGrp="1"/>
          </p:cNvSpPr>
          <p:nvPr>
            <p:ph type="subTitle" idx="1"/>
          </p:nvPr>
        </p:nvSpPr>
        <p:spPr/>
        <p:txBody>
          <a:bodyPr/>
          <a:lstStyle/>
          <a:p>
            <a:r>
              <a:rPr lang="fr-FR" dirty="0"/>
              <a:t>Ecole d’été </a:t>
            </a:r>
            <a:r>
              <a:rPr lang="fr-FR" i="1" dirty="0"/>
              <a:t>Ecole douteuse </a:t>
            </a:r>
            <a:r>
              <a:rPr lang="fr-FR" dirty="0"/>
              <a:t>– 14-18 Juillet 2025</a:t>
            </a:r>
          </a:p>
          <a:p>
            <a:r>
              <a:rPr lang="fr-FR" dirty="0"/>
              <a:t>-</a:t>
            </a:r>
          </a:p>
          <a:p>
            <a:r>
              <a:rPr lang="fr-FR" dirty="0"/>
              <a:t>Valentin Guigon</a:t>
            </a:r>
            <a:endParaRPr lang="en-US" dirty="0"/>
          </a:p>
        </p:txBody>
      </p:sp>
      <p:sp>
        <p:nvSpPr>
          <p:cNvPr id="4" name="Slide Number Placeholder 3">
            <a:extLst>
              <a:ext uri="{FF2B5EF4-FFF2-40B4-BE49-F238E27FC236}">
                <a16:creationId xmlns:a16="http://schemas.microsoft.com/office/drawing/2014/main" id="{C307D355-BBB6-0372-13EC-DF625F584F9B}"/>
              </a:ext>
            </a:extLst>
          </p:cNvPr>
          <p:cNvSpPr>
            <a:spLocks noGrp="1"/>
          </p:cNvSpPr>
          <p:nvPr>
            <p:ph type="sldNum" sz="quarter" idx="12"/>
          </p:nvPr>
        </p:nvSpPr>
        <p:spPr/>
        <p:txBody>
          <a:bodyPr/>
          <a:lstStyle/>
          <a:p>
            <a:fld id="{F95E6910-D586-4B1A-BC87-A1DD68C0FBEB}" type="slidenum">
              <a:rPr lang="en-US" smtClean="0"/>
              <a:t>1</a:t>
            </a:fld>
            <a:endParaRPr lang="en-US"/>
          </a:p>
        </p:txBody>
      </p:sp>
      <p:pic>
        <p:nvPicPr>
          <p:cNvPr id="5" name="Picture 2">
            <a:extLst>
              <a:ext uri="{FF2B5EF4-FFF2-40B4-BE49-F238E27FC236}">
                <a16:creationId xmlns:a16="http://schemas.microsoft.com/office/drawing/2014/main" id="{8B37F809-1214-3696-AAF0-0A307571C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798" y="2579921"/>
            <a:ext cx="1495001" cy="1337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me">
            <a:extLst>
              <a:ext uri="{FF2B5EF4-FFF2-40B4-BE49-F238E27FC236}">
                <a16:creationId xmlns:a16="http://schemas.microsoft.com/office/drawing/2014/main" id="{F1ADB811-4FDB-A795-F303-695B6C250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864" y="1839676"/>
            <a:ext cx="2702559" cy="64583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219B792-D2A1-A5AB-8090-E26400797A5A}"/>
              </a:ext>
            </a:extLst>
          </p:cNvPr>
          <p:cNvGrpSpPr>
            <a:grpSpLocks noChangeAspect="1"/>
          </p:cNvGrpSpPr>
          <p:nvPr/>
        </p:nvGrpSpPr>
        <p:grpSpPr>
          <a:xfrm>
            <a:off x="10191509" y="4185802"/>
            <a:ext cx="1885949" cy="470254"/>
            <a:chOff x="9994138" y="4921109"/>
            <a:chExt cx="3136116" cy="781978"/>
          </a:xfrm>
        </p:grpSpPr>
        <p:sp>
          <p:nvSpPr>
            <p:cNvPr id="10" name="Rectangle 9">
              <a:extLst>
                <a:ext uri="{FF2B5EF4-FFF2-40B4-BE49-F238E27FC236}">
                  <a16:creationId xmlns:a16="http://schemas.microsoft.com/office/drawing/2014/main" id="{5D93D9C1-CC19-76F5-D9E4-4EA46AFFF9E5}"/>
                </a:ext>
              </a:extLst>
            </p:cNvPr>
            <p:cNvSpPr/>
            <p:nvPr/>
          </p:nvSpPr>
          <p:spPr>
            <a:xfrm>
              <a:off x="9994138" y="4921109"/>
              <a:ext cx="3136116" cy="7819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College of Behavorial &amp; Social Sciences">
              <a:extLst>
                <a:ext uri="{FF2B5EF4-FFF2-40B4-BE49-F238E27FC236}">
                  <a16:creationId xmlns:a16="http://schemas.microsoft.com/office/drawing/2014/main" id="{DCF4A9A0-1A44-C460-A9D5-555D3F44B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0533" y="5005934"/>
              <a:ext cx="3000126" cy="61233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A logo with a black background&#10;&#10;AI-generated content may be incorrect.">
            <a:extLst>
              <a:ext uri="{FF2B5EF4-FFF2-40B4-BE49-F238E27FC236}">
                <a16:creationId xmlns:a16="http://schemas.microsoft.com/office/drawing/2014/main" id="{FE5FEBE4-A7F6-C17B-5083-8622045CB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3057" y="2854977"/>
            <a:ext cx="967451" cy="967451"/>
          </a:xfrm>
          <a:prstGeom prst="rect">
            <a:avLst/>
          </a:prstGeom>
        </p:spPr>
      </p:pic>
    </p:spTree>
    <p:extLst>
      <p:ext uri="{BB962C8B-B14F-4D97-AF65-F5344CB8AC3E}">
        <p14:creationId xmlns:p14="http://schemas.microsoft.com/office/powerpoint/2010/main" val="133970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E33A-685F-A835-879C-F37A395C65B3}"/>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4E45624A-EA49-689F-E82F-6F2BCA010F2A}"/>
              </a:ext>
            </a:extLst>
          </p:cNvPr>
          <p:cNvGrpSpPr/>
          <p:nvPr/>
        </p:nvGrpSpPr>
        <p:grpSpPr>
          <a:xfrm>
            <a:off x="6845707" y="1299549"/>
            <a:ext cx="4901928" cy="5156277"/>
            <a:chOff x="6845707" y="1299549"/>
            <a:chExt cx="4901928" cy="5156277"/>
          </a:xfrm>
        </p:grpSpPr>
        <p:sp>
          <p:nvSpPr>
            <p:cNvPr id="11" name="TextBox 10">
              <a:extLst>
                <a:ext uri="{FF2B5EF4-FFF2-40B4-BE49-F238E27FC236}">
                  <a16:creationId xmlns:a16="http://schemas.microsoft.com/office/drawing/2014/main" id="{B7DAAFCD-A0AC-1556-EB36-CC44B2620CA9}"/>
                </a:ext>
              </a:extLst>
            </p:cNvPr>
            <p:cNvSpPr txBox="1"/>
            <p:nvPr/>
          </p:nvSpPr>
          <p:spPr>
            <a:xfrm>
              <a:off x="6845707" y="6148049"/>
              <a:ext cx="4901928" cy="307777"/>
            </a:xfrm>
            <a:prstGeom prst="rect">
              <a:avLst/>
            </a:prstGeom>
            <a:noFill/>
          </p:spPr>
          <p:txBody>
            <a:bodyPr wrap="square">
              <a:spAutoFit/>
            </a:bodyPr>
            <a:lstStyle/>
            <a:p>
              <a:pPr algn="ctr"/>
              <a:r>
                <a:rPr lang="fr-FR" sz="1400" dirty="0"/>
                <a:t>Jansen et al., 2021, mauvaise calibration (population-</a:t>
              </a:r>
              <a:r>
                <a:rPr lang="fr-FR" sz="1400" dirty="0" err="1"/>
                <a:t>level</a:t>
              </a:r>
              <a:r>
                <a:rPr lang="fr-FR" sz="1400" dirty="0"/>
                <a:t>)</a:t>
              </a:r>
              <a:endParaRPr lang="en-US" sz="1400" dirty="0"/>
            </a:p>
          </p:txBody>
        </p:sp>
        <p:pic>
          <p:nvPicPr>
            <p:cNvPr id="13" name="Picture 12" descr="A comparison of a graph&#10;&#10;AI-generated content may be incorrect.">
              <a:extLst>
                <a:ext uri="{FF2B5EF4-FFF2-40B4-BE49-F238E27FC236}">
                  <a16:creationId xmlns:a16="http://schemas.microsoft.com/office/drawing/2014/main" id="{F9C123D1-43DB-DCFF-0E07-EC4FDC438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674" y="1299549"/>
              <a:ext cx="4861997" cy="2399059"/>
            </a:xfrm>
            <a:prstGeom prst="rect">
              <a:avLst/>
            </a:prstGeom>
          </p:spPr>
        </p:pic>
        <p:pic>
          <p:nvPicPr>
            <p:cNvPr id="15" name="Picture 14" descr="A comparison of a graph&#10;&#10;AI-generated content may be incorrect.">
              <a:extLst>
                <a:ext uri="{FF2B5EF4-FFF2-40B4-BE49-F238E27FC236}">
                  <a16:creationId xmlns:a16="http://schemas.microsoft.com/office/drawing/2014/main" id="{0C53B254-86F7-56E5-1190-6D749292D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044" y="3698608"/>
              <a:ext cx="4849627" cy="2400034"/>
            </a:xfrm>
            <a:prstGeom prst="rect">
              <a:avLst/>
            </a:prstGeom>
          </p:spPr>
        </p:pic>
      </p:grpSp>
      <p:sp>
        <p:nvSpPr>
          <p:cNvPr id="2" name="Title 1">
            <a:extLst>
              <a:ext uri="{FF2B5EF4-FFF2-40B4-BE49-F238E27FC236}">
                <a16:creationId xmlns:a16="http://schemas.microsoft.com/office/drawing/2014/main" id="{432113BF-0350-A17B-B968-0F47EF5C4317}"/>
              </a:ext>
            </a:extLst>
          </p:cNvPr>
          <p:cNvSpPr>
            <a:spLocks noGrp="1"/>
          </p:cNvSpPr>
          <p:nvPr>
            <p:ph type="title"/>
          </p:nvPr>
        </p:nvSpPr>
        <p:spPr/>
        <p:txBody>
          <a:bodyPr/>
          <a:lstStyle/>
          <a:p>
            <a:r>
              <a:rPr lang="fr-FR" dirty="0"/>
              <a:t>Précision et dysfonctionnements de la métacognition</a:t>
            </a:r>
            <a:endParaRPr lang="en-US" dirty="0"/>
          </a:p>
        </p:txBody>
      </p:sp>
      <p:sp>
        <p:nvSpPr>
          <p:cNvPr id="4" name="Slide Number Placeholder 3">
            <a:extLst>
              <a:ext uri="{FF2B5EF4-FFF2-40B4-BE49-F238E27FC236}">
                <a16:creationId xmlns:a16="http://schemas.microsoft.com/office/drawing/2014/main" id="{D12CB56D-AD3F-78B2-391B-B17CA2CE65F6}"/>
              </a:ext>
            </a:extLst>
          </p:cNvPr>
          <p:cNvSpPr>
            <a:spLocks noGrp="1"/>
          </p:cNvSpPr>
          <p:nvPr>
            <p:ph type="sldNum" sz="quarter" idx="12"/>
          </p:nvPr>
        </p:nvSpPr>
        <p:spPr/>
        <p:txBody>
          <a:bodyPr/>
          <a:lstStyle/>
          <a:p>
            <a:fld id="{F95E6910-D586-4B1A-BC87-A1DD68C0FBEB}" type="slidenum">
              <a:rPr lang="en-US" smtClean="0"/>
              <a:t>10</a:t>
            </a:fld>
            <a:endParaRPr lang="en-US"/>
          </a:p>
        </p:txBody>
      </p:sp>
      <p:sp>
        <p:nvSpPr>
          <p:cNvPr id="6" name="Content Placeholder 5">
            <a:extLst>
              <a:ext uri="{FF2B5EF4-FFF2-40B4-BE49-F238E27FC236}">
                <a16:creationId xmlns:a16="http://schemas.microsoft.com/office/drawing/2014/main" id="{60F21A6A-835E-BFDC-2E6D-DB945BDFD642}"/>
              </a:ext>
            </a:extLst>
          </p:cNvPr>
          <p:cNvSpPr>
            <a:spLocks noGrp="1"/>
          </p:cNvSpPr>
          <p:nvPr>
            <p:ph idx="1"/>
          </p:nvPr>
        </p:nvSpPr>
        <p:spPr>
          <a:xfrm>
            <a:off x="464329" y="1245267"/>
            <a:ext cx="5853562" cy="5132954"/>
          </a:xfrm>
        </p:spPr>
        <p:txBody>
          <a:bodyPr anchor="ctr">
            <a:noAutofit/>
          </a:bodyPr>
          <a:lstStyle/>
          <a:p>
            <a:pPr>
              <a:spcAft>
                <a:spcPts val="600"/>
              </a:spcAft>
            </a:pPr>
            <a:r>
              <a:rPr lang="fr-FR" sz="1800" dirty="0"/>
              <a:t>La </a:t>
            </a:r>
            <a:r>
              <a:rPr lang="fr-FR" sz="1800" b="1" dirty="0"/>
              <a:t>précision </a:t>
            </a:r>
            <a:r>
              <a:rPr lang="fr-FR" sz="1800" dirty="0"/>
              <a:t>métacognitive (performance): </a:t>
            </a:r>
            <a:r>
              <a:rPr lang="fr-FR" sz="1800" dirty="0">
                <a:solidFill>
                  <a:srgbClr val="0070C0"/>
                </a:solidFill>
              </a:rPr>
              <a:t>correspondance entre les jugements/confiance et la performance réelle</a:t>
            </a:r>
            <a:endParaRPr lang="fr-FR" sz="1800" dirty="0"/>
          </a:p>
          <a:p>
            <a:pPr>
              <a:spcAft>
                <a:spcPts val="1800"/>
              </a:spcAft>
            </a:pPr>
            <a:r>
              <a:rPr lang="fr-FR" sz="1800" dirty="0"/>
              <a:t>La </a:t>
            </a:r>
            <a:r>
              <a:rPr lang="fr-FR" sz="1800" b="1" dirty="0"/>
              <a:t>confiance</a:t>
            </a:r>
            <a:r>
              <a:rPr lang="fr-FR" sz="1800" dirty="0"/>
              <a:t>: </a:t>
            </a:r>
            <a:r>
              <a:rPr lang="fr-FR" sz="1800" dirty="0">
                <a:solidFill>
                  <a:srgbClr val="0070C0"/>
                </a:solidFill>
              </a:rPr>
              <a:t>influencée par les modèles mentaux que l’individu se fait du monde et de son propre fonctionnement cognitif</a:t>
            </a:r>
            <a:endParaRPr lang="fr-FR" sz="1800" b="1" dirty="0"/>
          </a:p>
          <a:p>
            <a:pPr marL="0" indent="0">
              <a:spcAft>
                <a:spcPts val="600"/>
              </a:spcAft>
              <a:buNone/>
            </a:pPr>
            <a:r>
              <a:rPr lang="fr-FR" sz="1800" b="1" dirty="0"/>
              <a:t>La précision métacognitive dépend de:</a:t>
            </a:r>
            <a:endParaRPr lang="fr-FR" sz="1800" dirty="0"/>
          </a:p>
          <a:p>
            <a:pPr>
              <a:spcAft>
                <a:spcPts val="600"/>
              </a:spcAft>
            </a:pPr>
            <a:r>
              <a:rPr lang="fr-FR" sz="1800" dirty="0"/>
              <a:t>Sensibilité métacognitive</a:t>
            </a:r>
            <a:br>
              <a:rPr lang="fr-FR" sz="1800" dirty="0"/>
            </a:br>
            <a:r>
              <a:rPr lang="fr-FR" sz="1800" dirty="0">
                <a:solidFill>
                  <a:srgbClr val="0070C0"/>
                </a:solidFill>
              </a:rPr>
              <a:t>Capacité à </a:t>
            </a:r>
            <a:r>
              <a:rPr lang="fr-FR" sz="1800" dirty="0">
                <a:solidFill>
                  <a:schemeClr val="accent2"/>
                </a:solidFill>
              </a:rPr>
              <a:t>ajuster sa confiance </a:t>
            </a:r>
            <a:r>
              <a:rPr lang="fr-FR" sz="1800" dirty="0">
                <a:solidFill>
                  <a:srgbClr val="0070C0"/>
                </a:solidFill>
              </a:rPr>
              <a:t>selon la performance réelle </a:t>
            </a:r>
            <a:r>
              <a:rPr lang="fr-FR" sz="1800" dirty="0"/>
              <a:t>: Si l’on est plus confiant lorsqu’on a raison que lorsqu’on a tort, et inversement, la sensibilité est élevée</a:t>
            </a:r>
          </a:p>
          <a:p>
            <a:pPr>
              <a:spcAft>
                <a:spcPts val="600"/>
              </a:spcAft>
            </a:pPr>
            <a:r>
              <a:rPr lang="fr-FR" sz="1800" dirty="0"/>
              <a:t>Biais métacognitif</a:t>
            </a:r>
            <a:br>
              <a:rPr lang="fr-FR" sz="1800" b="1" dirty="0"/>
            </a:br>
            <a:r>
              <a:rPr lang="fr-FR" sz="1800" dirty="0">
                <a:solidFill>
                  <a:srgbClr val="0070C0"/>
                </a:solidFill>
              </a:rPr>
              <a:t>Tendance à être </a:t>
            </a:r>
            <a:r>
              <a:rPr lang="fr-FR" sz="1800" dirty="0">
                <a:solidFill>
                  <a:schemeClr val="accent2"/>
                </a:solidFill>
              </a:rPr>
              <a:t>trop ou trop peu confiant </a:t>
            </a:r>
            <a:r>
              <a:rPr lang="fr-FR" sz="1800" dirty="0">
                <a:solidFill>
                  <a:srgbClr val="0070C0"/>
                </a:solidFill>
              </a:rPr>
              <a:t>par rapport à la performance moyenne</a:t>
            </a:r>
            <a:r>
              <a:rPr lang="fr-FR" sz="1800" dirty="0"/>
              <a:t> indépendamment de la sensibilité: </a:t>
            </a:r>
            <a:r>
              <a:rPr lang="fr-FR" sz="1800" b="1" dirty="0"/>
              <a:t>calibration</a:t>
            </a:r>
            <a:endParaRPr lang="fr-FR" sz="1800" dirty="0"/>
          </a:p>
        </p:txBody>
      </p:sp>
      <p:sp>
        <p:nvSpPr>
          <p:cNvPr id="18" name="TextBox 17">
            <a:extLst>
              <a:ext uri="{FF2B5EF4-FFF2-40B4-BE49-F238E27FC236}">
                <a16:creationId xmlns:a16="http://schemas.microsoft.com/office/drawing/2014/main" id="{5BC00A3B-EDD9-0755-918B-4FB9ED6DF55F}"/>
              </a:ext>
            </a:extLst>
          </p:cNvPr>
          <p:cNvSpPr txBox="1"/>
          <p:nvPr/>
        </p:nvSpPr>
        <p:spPr>
          <a:xfrm>
            <a:off x="101327" y="6445955"/>
            <a:ext cx="4617155" cy="307777"/>
          </a:xfrm>
          <a:prstGeom prst="rect">
            <a:avLst/>
          </a:prstGeom>
          <a:noFill/>
        </p:spPr>
        <p:txBody>
          <a:bodyPr wrap="square" rtlCol="0">
            <a:spAutoFit/>
          </a:bodyPr>
          <a:lstStyle/>
          <a:p>
            <a:r>
              <a:rPr lang="fr-FR" sz="1400" dirty="0"/>
              <a:t>Fleming, 2024. </a:t>
            </a:r>
            <a:r>
              <a:rPr lang="fr-FR" sz="1400" i="1" dirty="0" err="1"/>
              <a:t>Annual</a:t>
            </a:r>
            <a:r>
              <a:rPr lang="fr-FR" sz="1400" i="1" dirty="0"/>
              <a:t> </a:t>
            </a:r>
            <a:r>
              <a:rPr lang="fr-FR" sz="1400" i="1" dirty="0" err="1"/>
              <a:t>Review</a:t>
            </a:r>
            <a:r>
              <a:rPr lang="fr-FR" sz="1400" i="1" dirty="0"/>
              <a:t> of Psychology</a:t>
            </a:r>
            <a:endParaRPr lang="en-US" sz="1400" dirty="0"/>
          </a:p>
        </p:txBody>
      </p:sp>
      <p:sp>
        <p:nvSpPr>
          <p:cNvPr id="3" name="Footer Placeholder 2">
            <a:extLst>
              <a:ext uri="{FF2B5EF4-FFF2-40B4-BE49-F238E27FC236}">
                <a16:creationId xmlns:a16="http://schemas.microsoft.com/office/drawing/2014/main" id="{A835EE7B-6CF7-FAE7-5503-4C6CDD8708F0}"/>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66774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ECD02A7-9EB8-C4E3-6B8B-746D887220E0}"/>
              </a:ext>
            </a:extLst>
          </p:cNvPr>
          <p:cNvGrpSpPr/>
          <p:nvPr/>
        </p:nvGrpSpPr>
        <p:grpSpPr>
          <a:xfrm>
            <a:off x="6312827" y="775643"/>
            <a:ext cx="5835256" cy="3640338"/>
            <a:chOff x="6312827" y="775643"/>
            <a:chExt cx="5835256" cy="3640338"/>
          </a:xfrm>
        </p:grpSpPr>
        <p:grpSp>
          <p:nvGrpSpPr>
            <p:cNvPr id="23" name="Group 22">
              <a:extLst>
                <a:ext uri="{FF2B5EF4-FFF2-40B4-BE49-F238E27FC236}">
                  <a16:creationId xmlns:a16="http://schemas.microsoft.com/office/drawing/2014/main" id="{78E8D651-0CC8-6AFD-2CA3-F01D1EF81B22}"/>
                </a:ext>
              </a:extLst>
            </p:cNvPr>
            <p:cNvGrpSpPr/>
            <p:nvPr/>
          </p:nvGrpSpPr>
          <p:grpSpPr>
            <a:xfrm>
              <a:off x="6312827" y="775643"/>
              <a:ext cx="5835256" cy="3640338"/>
              <a:chOff x="6356744" y="250694"/>
              <a:chExt cx="5835256" cy="3640338"/>
            </a:xfrm>
          </p:grpSpPr>
          <p:grpSp>
            <p:nvGrpSpPr>
              <p:cNvPr id="21" name="Group 20">
                <a:extLst>
                  <a:ext uri="{FF2B5EF4-FFF2-40B4-BE49-F238E27FC236}">
                    <a16:creationId xmlns:a16="http://schemas.microsoft.com/office/drawing/2014/main" id="{595A1063-57CF-AF6C-131A-9A3B228D21D1}"/>
                  </a:ext>
                </a:extLst>
              </p:cNvPr>
              <p:cNvGrpSpPr/>
              <p:nvPr/>
            </p:nvGrpSpPr>
            <p:grpSpPr>
              <a:xfrm>
                <a:off x="6356744" y="250694"/>
                <a:ext cx="5835256" cy="3328956"/>
                <a:chOff x="6356744" y="1176385"/>
                <a:chExt cx="5835256" cy="3328956"/>
              </a:xfrm>
            </p:grpSpPr>
            <p:pic>
              <p:nvPicPr>
                <p:cNvPr id="8" name="Picture 7" descr="A diagram of a graph&#10;&#10;AI-generated content may be incorrect.">
                  <a:extLst>
                    <a:ext uri="{FF2B5EF4-FFF2-40B4-BE49-F238E27FC236}">
                      <a16:creationId xmlns:a16="http://schemas.microsoft.com/office/drawing/2014/main" id="{5DDC51CD-A247-B1F0-C6C8-F47691A92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780" y="1176385"/>
                  <a:ext cx="5796220" cy="3252703"/>
                </a:xfrm>
                <a:prstGeom prst="rect">
                  <a:avLst/>
                </a:prstGeom>
              </p:spPr>
            </p:pic>
            <p:sp>
              <p:nvSpPr>
                <p:cNvPr id="10" name="TextBox 9">
                  <a:extLst>
                    <a:ext uri="{FF2B5EF4-FFF2-40B4-BE49-F238E27FC236}">
                      <a16:creationId xmlns:a16="http://schemas.microsoft.com/office/drawing/2014/main" id="{79D15E53-8E8E-8953-E20F-FAA554BD41D8}"/>
                    </a:ext>
                  </a:extLst>
                </p:cNvPr>
                <p:cNvSpPr txBox="1"/>
                <p:nvPr/>
              </p:nvSpPr>
              <p:spPr>
                <a:xfrm>
                  <a:off x="6356744" y="2195267"/>
                  <a:ext cx="1838989" cy="638473"/>
                </a:xfrm>
                <a:prstGeom prst="wedgeRoundRectCallout">
                  <a:avLst>
                    <a:gd name="adj1" fmla="val -30041"/>
                    <a:gd name="adj2" fmla="val 85485"/>
                    <a:gd name="adj3" fmla="val 16667"/>
                  </a:avLst>
                </a:prstGeom>
                <a:solidFill>
                  <a:schemeClr val="bg1"/>
                </a:solidFill>
                <a:ln>
                  <a:solidFill>
                    <a:schemeClr val="tx1"/>
                  </a:solidFill>
                </a:ln>
              </p:spPr>
              <p:txBody>
                <a:bodyPr wrap="square" rtlCol="0">
                  <a:spAutoFit/>
                </a:bodyPr>
                <a:lstStyle/>
                <a:p>
                  <a:pPr algn="ctr"/>
                  <a:r>
                    <a:rPr lang="fr-FR" sz="1050" dirty="0"/>
                    <a:t>Est-ce que les points bougent vers la droite ou la gauche ?</a:t>
                  </a:r>
                  <a:endParaRPr lang="en-US" sz="1050" dirty="0"/>
                </a:p>
              </p:txBody>
            </p:sp>
            <p:sp>
              <p:nvSpPr>
                <p:cNvPr id="11" name="TextBox 10">
                  <a:extLst>
                    <a:ext uri="{FF2B5EF4-FFF2-40B4-BE49-F238E27FC236}">
                      <a16:creationId xmlns:a16="http://schemas.microsoft.com/office/drawing/2014/main" id="{352BFDDA-CC02-21A7-702D-AE92841DB14D}"/>
                    </a:ext>
                  </a:extLst>
                </p:cNvPr>
                <p:cNvSpPr txBox="1"/>
                <p:nvPr/>
              </p:nvSpPr>
              <p:spPr>
                <a:xfrm>
                  <a:off x="8883606" y="1198963"/>
                  <a:ext cx="1863415" cy="510778"/>
                </a:xfrm>
                <a:prstGeom prst="wedgeRoundRectCallout">
                  <a:avLst>
                    <a:gd name="adj1" fmla="val 12742"/>
                    <a:gd name="adj2" fmla="val 102921"/>
                    <a:gd name="adj3" fmla="val 16667"/>
                  </a:avLst>
                </a:prstGeom>
                <a:solidFill>
                  <a:schemeClr val="bg1"/>
                </a:solidFill>
                <a:ln>
                  <a:solidFill>
                    <a:schemeClr val="tx1"/>
                  </a:solidFill>
                </a:ln>
              </p:spPr>
              <p:txBody>
                <a:bodyPr wrap="square" rtlCol="0">
                  <a:spAutoFit/>
                </a:bodyPr>
                <a:lstStyle/>
                <a:p>
                  <a:pPr algn="ctr"/>
                  <a:r>
                    <a:rPr lang="fr-FR" sz="1200" dirty="0"/>
                    <a:t>« Les points bougent vers la gauche… » </a:t>
                  </a:r>
                  <a:endParaRPr lang="en-US" sz="1200" dirty="0"/>
                </a:p>
              </p:txBody>
            </p:sp>
            <p:sp>
              <p:nvSpPr>
                <p:cNvPr id="12" name="TextBox 11">
                  <a:extLst>
                    <a:ext uri="{FF2B5EF4-FFF2-40B4-BE49-F238E27FC236}">
                      <a16:creationId xmlns:a16="http://schemas.microsoft.com/office/drawing/2014/main" id="{5176D931-C93A-55AC-9D2C-87E78548580C}"/>
                    </a:ext>
                  </a:extLst>
                </p:cNvPr>
                <p:cNvSpPr txBox="1"/>
                <p:nvPr/>
              </p:nvSpPr>
              <p:spPr>
                <a:xfrm>
                  <a:off x="8195733" y="1740838"/>
                  <a:ext cx="1422400" cy="261610"/>
                </a:xfrm>
                <a:prstGeom prst="rect">
                  <a:avLst/>
                </a:prstGeom>
                <a:solidFill>
                  <a:schemeClr val="bg1"/>
                </a:solidFill>
              </p:spPr>
              <p:txBody>
                <a:bodyPr wrap="square" rtlCol="0">
                  <a:spAutoFit/>
                </a:bodyPr>
                <a:lstStyle/>
                <a:p>
                  <a:pPr algn="ctr"/>
                  <a:r>
                    <a:rPr lang="fr-FR" sz="1100" dirty="0"/>
                    <a:t>Seuil de décision</a:t>
                  </a:r>
                  <a:endParaRPr lang="en-US" sz="1100" dirty="0"/>
                </a:p>
              </p:txBody>
            </p:sp>
            <p:sp>
              <p:nvSpPr>
                <p:cNvPr id="13" name="TextBox 12">
                  <a:extLst>
                    <a:ext uri="{FF2B5EF4-FFF2-40B4-BE49-F238E27FC236}">
                      <a16:creationId xmlns:a16="http://schemas.microsoft.com/office/drawing/2014/main" id="{347BB9F9-402B-70E5-3E5C-01E69B9ACDB1}"/>
                    </a:ext>
                  </a:extLst>
                </p:cNvPr>
                <p:cNvSpPr txBox="1"/>
                <p:nvPr/>
              </p:nvSpPr>
              <p:spPr>
                <a:xfrm>
                  <a:off x="8246259" y="2501948"/>
                  <a:ext cx="656057" cy="600164"/>
                </a:xfrm>
                <a:prstGeom prst="rect">
                  <a:avLst/>
                </a:prstGeom>
                <a:solidFill>
                  <a:schemeClr val="bg1"/>
                </a:solidFill>
              </p:spPr>
              <p:txBody>
                <a:bodyPr wrap="square" rtlCol="0">
                  <a:spAutoFit/>
                </a:bodyPr>
                <a:lstStyle/>
                <a:p>
                  <a:pPr algn="ctr"/>
                  <a:r>
                    <a:rPr lang="fr-FR" sz="1100" dirty="0"/>
                    <a:t>Point de départ</a:t>
                  </a:r>
                  <a:endParaRPr lang="en-US" sz="1100" dirty="0"/>
                </a:p>
              </p:txBody>
            </p:sp>
            <p:sp>
              <p:nvSpPr>
                <p:cNvPr id="14" name="TextBox 13">
                  <a:extLst>
                    <a:ext uri="{FF2B5EF4-FFF2-40B4-BE49-F238E27FC236}">
                      <a16:creationId xmlns:a16="http://schemas.microsoft.com/office/drawing/2014/main" id="{211ACAE2-BC04-BAA8-44E7-540E3CDB9062}"/>
                    </a:ext>
                  </a:extLst>
                </p:cNvPr>
                <p:cNvSpPr txBox="1"/>
                <p:nvPr/>
              </p:nvSpPr>
              <p:spPr>
                <a:xfrm>
                  <a:off x="8227549" y="3798905"/>
                  <a:ext cx="656057" cy="261610"/>
                </a:xfrm>
                <a:prstGeom prst="rect">
                  <a:avLst/>
                </a:prstGeom>
                <a:solidFill>
                  <a:schemeClr val="bg1"/>
                </a:solidFill>
              </p:spPr>
              <p:txBody>
                <a:bodyPr wrap="square" rtlCol="0">
                  <a:spAutoFit/>
                </a:bodyPr>
                <a:lstStyle/>
                <a:p>
                  <a:pPr algn="ctr"/>
                  <a:r>
                    <a:rPr lang="fr-FR" sz="1100" dirty="0"/>
                    <a:t>temps</a:t>
                  </a:r>
                  <a:endParaRPr lang="en-US" sz="1100" dirty="0"/>
                </a:p>
              </p:txBody>
            </p:sp>
            <p:sp>
              <p:nvSpPr>
                <p:cNvPr id="15" name="TextBox 14">
                  <a:extLst>
                    <a:ext uri="{FF2B5EF4-FFF2-40B4-BE49-F238E27FC236}">
                      <a16:creationId xmlns:a16="http://schemas.microsoft.com/office/drawing/2014/main" id="{6708CDFD-AADC-E441-E39C-D08DEE93FC68}"/>
                    </a:ext>
                  </a:extLst>
                </p:cNvPr>
                <p:cNvSpPr txBox="1"/>
                <p:nvPr/>
              </p:nvSpPr>
              <p:spPr>
                <a:xfrm>
                  <a:off x="8610600" y="4074454"/>
                  <a:ext cx="980300" cy="430887"/>
                </a:xfrm>
                <a:prstGeom prst="rect">
                  <a:avLst/>
                </a:prstGeom>
                <a:solidFill>
                  <a:schemeClr val="bg1"/>
                </a:solidFill>
              </p:spPr>
              <p:txBody>
                <a:bodyPr wrap="square" rtlCol="0">
                  <a:spAutoFit/>
                </a:bodyPr>
                <a:lstStyle/>
                <a:p>
                  <a:pPr algn="ctr"/>
                  <a:r>
                    <a:rPr lang="fr-FR" sz="1100" dirty="0"/>
                    <a:t>Apparition du stimulus</a:t>
                  </a:r>
                  <a:endParaRPr lang="en-US" sz="1100" dirty="0"/>
                </a:p>
              </p:txBody>
            </p:sp>
            <p:sp>
              <p:nvSpPr>
                <p:cNvPr id="16" name="TextBox 15">
                  <a:extLst>
                    <a:ext uri="{FF2B5EF4-FFF2-40B4-BE49-F238E27FC236}">
                      <a16:creationId xmlns:a16="http://schemas.microsoft.com/office/drawing/2014/main" id="{541E57BD-715A-F7CA-3D6B-319CDC4C2AE5}"/>
                    </a:ext>
                  </a:extLst>
                </p:cNvPr>
                <p:cNvSpPr txBox="1"/>
                <p:nvPr/>
              </p:nvSpPr>
              <p:spPr>
                <a:xfrm>
                  <a:off x="9618132" y="4084669"/>
                  <a:ext cx="801511" cy="261610"/>
                </a:xfrm>
                <a:prstGeom prst="rect">
                  <a:avLst/>
                </a:prstGeom>
                <a:solidFill>
                  <a:schemeClr val="bg1"/>
                </a:solidFill>
              </p:spPr>
              <p:txBody>
                <a:bodyPr wrap="square" rtlCol="0">
                  <a:spAutoFit/>
                </a:bodyPr>
                <a:lstStyle/>
                <a:p>
                  <a:pPr algn="ctr"/>
                  <a:r>
                    <a:rPr lang="fr-FR" sz="1100" dirty="0"/>
                    <a:t>Réponse</a:t>
                  </a:r>
                  <a:endParaRPr lang="en-US" sz="1100" dirty="0"/>
                </a:p>
              </p:txBody>
            </p:sp>
            <p:sp>
              <p:nvSpPr>
                <p:cNvPr id="17" name="TextBox 16">
                  <a:extLst>
                    <a:ext uri="{FF2B5EF4-FFF2-40B4-BE49-F238E27FC236}">
                      <a16:creationId xmlns:a16="http://schemas.microsoft.com/office/drawing/2014/main" id="{0E180862-3F20-0FEC-55D6-7CC82390ACAE}"/>
                    </a:ext>
                  </a:extLst>
                </p:cNvPr>
                <p:cNvSpPr txBox="1"/>
                <p:nvPr/>
              </p:nvSpPr>
              <p:spPr>
                <a:xfrm>
                  <a:off x="10419643" y="2157879"/>
                  <a:ext cx="1670757" cy="600164"/>
                </a:xfrm>
                <a:prstGeom prst="rect">
                  <a:avLst/>
                </a:prstGeom>
                <a:solidFill>
                  <a:schemeClr val="bg1"/>
                </a:solidFill>
              </p:spPr>
              <p:txBody>
                <a:bodyPr wrap="square" rtlCol="0">
                  <a:spAutoFit/>
                </a:bodyPr>
                <a:lstStyle/>
                <a:p>
                  <a:pPr algn="ctr"/>
                  <a:r>
                    <a:rPr lang="fr-FR" sz="1100" dirty="0"/>
                    <a:t>Evidence sensorielle par unité de temps (taux de dérive)</a:t>
                  </a:r>
                  <a:endParaRPr lang="en-US" sz="1100" dirty="0"/>
                </a:p>
              </p:txBody>
            </p:sp>
            <p:sp>
              <p:nvSpPr>
                <p:cNvPr id="18" name="TextBox 17">
                  <a:extLst>
                    <a:ext uri="{FF2B5EF4-FFF2-40B4-BE49-F238E27FC236}">
                      <a16:creationId xmlns:a16="http://schemas.microsoft.com/office/drawing/2014/main" id="{E28D55F7-A85A-6522-897B-CC5037F59C5B}"/>
                    </a:ext>
                  </a:extLst>
                </p:cNvPr>
                <p:cNvSpPr txBox="1"/>
                <p:nvPr/>
              </p:nvSpPr>
              <p:spPr>
                <a:xfrm>
                  <a:off x="11353800" y="1740838"/>
                  <a:ext cx="801511" cy="430887"/>
                </a:xfrm>
                <a:prstGeom prst="rect">
                  <a:avLst/>
                </a:prstGeom>
                <a:solidFill>
                  <a:schemeClr val="bg1"/>
                </a:solidFill>
              </p:spPr>
              <p:txBody>
                <a:bodyPr wrap="square" rtlCol="0">
                  <a:spAutoFit/>
                </a:bodyPr>
                <a:lstStyle/>
                <a:p>
                  <a:pPr algn="ctr"/>
                  <a:r>
                    <a:rPr lang="fr-FR" sz="1100" dirty="0">
                      <a:solidFill>
                        <a:srgbClr val="FF0000"/>
                      </a:solidFill>
                    </a:rPr>
                    <a:t>Gauche (correct)</a:t>
                  </a:r>
                  <a:endParaRPr lang="en-US" sz="1100" dirty="0">
                    <a:solidFill>
                      <a:srgbClr val="FF0000"/>
                    </a:solidFill>
                  </a:endParaRPr>
                </a:p>
              </p:txBody>
            </p:sp>
            <p:sp>
              <p:nvSpPr>
                <p:cNvPr id="20" name="TextBox 19">
                  <a:extLst>
                    <a:ext uri="{FF2B5EF4-FFF2-40B4-BE49-F238E27FC236}">
                      <a16:creationId xmlns:a16="http://schemas.microsoft.com/office/drawing/2014/main" id="{8191AF4C-A847-21A2-93BF-CBB86458D065}"/>
                    </a:ext>
                  </a:extLst>
                </p:cNvPr>
                <p:cNvSpPr txBox="1"/>
                <p:nvPr/>
              </p:nvSpPr>
              <p:spPr>
                <a:xfrm>
                  <a:off x="11308643" y="3279497"/>
                  <a:ext cx="877237" cy="430887"/>
                </a:xfrm>
                <a:prstGeom prst="rect">
                  <a:avLst/>
                </a:prstGeom>
                <a:solidFill>
                  <a:schemeClr val="bg1"/>
                </a:solidFill>
              </p:spPr>
              <p:txBody>
                <a:bodyPr wrap="square" rtlCol="0">
                  <a:spAutoFit/>
                </a:bodyPr>
                <a:lstStyle/>
                <a:p>
                  <a:pPr algn="ctr"/>
                  <a:r>
                    <a:rPr lang="fr-FR" sz="1100" dirty="0">
                      <a:solidFill>
                        <a:srgbClr val="FF0000"/>
                      </a:solidFill>
                    </a:rPr>
                    <a:t>Droite (incorrect)</a:t>
                  </a:r>
                  <a:endParaRPr lang="en-US" sz="1100" dirty="0">
                    <a:solidFill>
                      <a:srgbClr val="FF0000"/>
                    </a:solidFill>
                  </a:endParaRPr>
                </a:p>
              </p:txBody>
            </p:sp>
          </p:grpSp>
          <p:sp>
            <p:nvSpPr>
              <p:cNvPr id="22" name="TextBox 21">
                <a:extLst>
                  <a:ext uri="{FF2B5EF4-FFF2-40B4-BE49-F238E27FC236}">
                    <a16:creationId xmlns:a16="http://schemas.microsoft.com/office/drawing/2014/main" id="{18BDE490-1011-B39B-E2F6-A2636C909E82}"/>
                  </a:ext>
                </a:extLst>
              </p:cNvPr>
              <p:cNvSpPr txBox="1"/>
              <p:nvPr/>
            </p:nvSpPr>
            <p:spPr>
              <a:xfrm>
                <a:off x="6992463" y="3583255"/>
                <a:ext cx="4901928" cy="307777"/>
              </a:xfrm>
              <a:prstGeom prst="rect">
                <a:avLst/>
              </a:prstGeom>
              <a:noFill/>
            </p:spPr>
            <p:txBody>
              <a:bodyPr wrap="square">
                <a:spAutoFit/>
              </a:bodyPr>
              <a:lstStyle/>
              <a:p>
                <a:pPr algn="ctr"/>
                <a:r>
                  <a:rPr lang="fr-FR" sz="1400" dirty="0"/>
                  <a:t>Adapté de: Mulder et al., 2012. </a:t>
                </a:r>
                <a:r>
                  <a:rPr lang="fr-FR" sz="1400" i="1" dirty="0"/>
                  <a:t>Journal of Neuroscience</a:t>
                </a:r>
                <a:endParaRPr lang="en-US" sz="1400" i="1" dirty="0"/>
              </a:p>
            </p:txBody>
          </p:sp>
        </p:grpSp>
        <p:pic>
          <p:nvPicPr>
            <p:cNvPr id="6" name="Picture 5" descr="A diagram of a speed-accuracy tradeoff&#10;&#10;AI-generated content may be incorrect.">
              <a:extLst>
                <a:ext uri="{FF2B5EF4-FFF2-40B4-BE49-F238E27FC236}">
                  <a16:creationId xmlns:a16="http://schemas.microsoft.com/office/drawing/2014/main" id="{5C4A93F9-35BD-EAC7-D335-F7E7C0532D9B}"/>
                </a:ext>
              </a:extLst>
            </p:cNvPr>
            <p:cNvPicPr>
              <a:picLocks noChangeAspect="1"/>
            </p:cNvPicPr>
            <p:nvPr/>
          </p:nvPicPr>
          <p:blipFill>
            <a:blip r:embed="rId3">
              <a:extLst>
                <a:ext uri="{28A0092B-C50C-407E-A947-70E740481C1C}">
                  <a14:useLocalDpi xmlns:a14="http://schemas.microsoft.com/office/drawing/2010/main" val="0"/>
                </a:ext>
              </a:extLst>
            </a:blip>
            <a:srcRect l="20948" t="26138" r="20431" b="28197"/>
            <a:stretch>
              <a:fillRect/>
            </a:stretch>
          </p:blipFill>
          <p:spPr>
            <a:xfrm>
              <a:off x="6376838" y="3319089"/>
              <a:ext cx="1838989" cy="805822"/>
            </a:xfrm>
            <a:prstGeom prst="rect">
              <a:avLst/>
            </a:prstGeom>
          </p:spPr>
        </p:pic>
      </p:grpSp>
      <p:sp>
        <p:nvSpPr>
          <p:cNvPr id="2" name="Title 1">
            <a:extLst>
              <a:ext uri="{FF2B5EF4-FFF2-40B4-BE49-F238E27FC236}">
                <a16:creationId xmlns:a16="http://schemas.microsoft.com/office/drawing/2014/main" id="{728F2FE1-D246-FB3B-7D8E-13511F7C2262}"/>
              </a:ext>
            </a:extLst>
          </p:cNvPr>
          <p:cNvSpPr>
            <a:spLocks noGrp="1"/>
          </p:cNvSpPr>
          <p:nvPr>
            <p:ph type="title"/>
          </p:nvPr>
        </p:nvSpPr>
        <p:spPr/>
        <p:txBody>
          <a:bodyPr/>
          <a:lstStyle/>
          <a:p>
            <a:r>
              <a:rPr lang="fr-FR" dirty="0"/>
              <a:t>Du stimulus à la confiance à la décision: accumulation d’évidence</a:t>
            </a:r>
            <a:endParaRPr lang="en-US" dirty="0"/>
          </a:p>
        </p:txBody>
      </p:sp>
      <p:sp>
        <p:nvSpPr>
          <p:cNvPr id="3" name="Content Placeholder 2">
            <a:extLst>
              <a:ext uri="{FF2B5EF4-FFF2-40B4-BE49-F238E27FC236}">
                <a16:creationId xmlns:a16="http://schemas.microsoft.com/office/drawing/2014/main" id="{2F06B7F5-080B-2F7B-3F71-C99771AA27DF}"/>
              </a:ext>
            </a:extLst>
          </p:cNvPr>
          <p:cNvSpPr>
            <a:spLocks noGrp="1"/>
          </p:cNvSpPr>
          <p:nvPr>
            <p:ph idx="1"/>
          </p:nvPr>
        </p:nvSpPr>
        <p:spPr>
          <a:xfrm>
            <a:off x="237200" y="1174044"/>
            <a:ext cx="5661651" cy="5182306"/>
          </a:xfrm>
        </p:spPr>
        <p:txBody>
          <a:bodyPr anchor="ctr">
            <a:noAutofit/>
          </a:bodyPr>
          <a:lstStyle/>
          <a:p>
            <a:pPr>
              <a:spcAft>
                <a:spcPts val="600"/>
              </a:spcAft>
            </a:pPr>
            <a:r>
              <a:rPr lang="fr-FR" sz="2000" dirty="0">
                <a:solidFill>
                  <a:srgbClr val="0070C0"/>
                </a:solidFill>
              </a:rPr>
              <a:t>L’information pertinente </a:t>
            </a:r>
            <a:r>
              <a:rPr lang="fr-FR" sz="2000" dirty="0"/>
              <a:t>(</a:t>
            </a:r>
            <a:r>
              <a:rPr lang="fr-FR" sz="2000" b="1" dirty="0"/>
              <a:t>signal</a:t>
            </a:r>
            <a:r>
              <a:rPr lang="fr-FR" sz="2000" dirty="0"/>
              <a:t>)</a:t>
            </a:r>
            <a:r>
              <a:rPr lang="fr-FR" sz="2000" dirty="0">
                <a:solidFill>
                  <a:srgbClr val="0070C0"/>
                </a:solidFill>
              </a:rPr>
              <a:t> et l’information non pertinente </a:t>
            </a:r>
            <a:r>
              <a:rPr lang="fr-FR" sz="2000" dirty="0"/>
              <a:t>(</a:t>
            </a:r>
            <a:r>
              <a:rPr lang="fr-FR" sz="2000" b="1" dirty="0"/>
              <a:t>bruit</a:t>
            </a:r>
            <a:r>
              <a:rPr lang="fr-FR" sz="2000" dirty="0"/>
              <a:t>) </a:t>
            </a:r>
            <a:r>
              <a:rPr lang="fr-FR" sz="2000" dirty="0">
                <a:solidFill>
                  <a:srgbClr val="0070C0"/>
                </a:solidFill>
              </a:rPr>
              <a:t>sont continuellement échantillonnées et accumulées </a:t>
            </a:r>
          </a:p>
          <a:p>
            <a:pPr>
              <a:spcAft>
                <a:spcPts val="600"/>
              </a:spcAft>
            </a:pPr>
            <a:r>
              <a:rPr lang="fr-FR" sz="2000" dirty="0"/>
              <a:t>Il y a une </a:t>
            </a:r>
            <a:r>
              <a:rPr lang="fr-FR" sz="2000" dirty="0">
                <a:solidFill>
                  <a:srgbClr val="0070C0"/>
                </a:solidFill>
              </a:rPr>
              <a:t>correspondance </a:t>
            </a:r>
            <a:r>
              <a:rPr lang="fr-FR" sz="2000" dirty="0"/>
              <a:t>entre a) l’évidence réelle, b) son intégration au niveau cérébral, c) la confiance et d) la décision finale </a:t>
            </a:r>
            <a:r>
              <a:rPr lang="fr-FR" sz="2000" dirty="0">
                <a:solidFill>
                  <a:schemeClr val="accent2"/>
                </a:solidFill>
              </a:rPr>
              <a:t>non-parfaite</a:t>
            </a:r>
          </a:p>
          <a:p>
            <a:pPr>
              <a:spcAft>
                <a:spcPts val="600"/>
              </a:spcAft>
            </a:pPr>
            <a:r>
              <a:rPr lang="fr-FR" sz="2000" dirty="0"/>
              <a:t>Ce mécanisme permet de </a:t>
            </a:r>
            <a:r>
              <a:rPr lang="fr-FR" sz="2000" dirty="0">
                <a:solidFill>
                  <a:srgbClr val="0070C0"/>
                </a:solidFill>
              </a:rPr>
              <a:t>pondérer l’information selon sa fiabilité et le contexte</a:t>
            </a:r>
            <a:r>
              <a:rPr lang="fr-FR" sz="2000" dirty="0"/>
              <a:t>, et peut se poursuivre même après la prise de décision (contrôle métacognitif)</a:t>
            </a:r>
          </a:p>
        </p:txBody>
      </p:sp>
      <p:sp>
        <p:nvSpPr>
          <p:cNvPr id="4" name="Slide Number Placeholder 3">
            <a:extLst>
              <a:ext uri="{FF2B5EF4-FFF2-40B4-BE49-F238E27FC236}">
                <a16:creationId xmlns:a16="http://schemas.microsoft.com/office/drawing/2014/main" id="{94558391-9D61-6E82-2305-E0D180DD89CF}"/>
              </a:ext>
            </a:extLst>
          </p:cNvPr>
          <p:cNvSpPr>
            <a:spLocks noGrp="1"/>
          </p:cNvSpPr>
          <p:nvPr>
            <p:ph type="sldNum" sz="quarter" idx="12"/>
          </p:nvPr>
        </p:nvSpPr>
        <p:spPr/>
        <p:txBody>
          <a:bodyPr/>
          <a:lstStyle/>
          <a:p>
            <a:fld id="{F95E6910-D586-4B1A-BC87-A1DD68C0FBEB}" type="slidenum">
              <a:rPr lang="en-US" smtClean="0"/>
              <a:t>11</a:t>
            </a:fld>
            <a:endParaRPr lang="en-US"/>
          </a:p>
        </p:txBody>
      </p:sp>
      <p:sp>
        <p:nvSpPr>
          <p:cNvPr id="24" name="TextBox 23">
            <a:extLst>
              <a:ext uri="{FF2B5EF4-FFF2-40B4-BE49-F238E27FC236}">
                <a16:creationId xmlns:a16="http://schemas.microsoft.com/office/drawing/2014/main" id="{3771B7EB-D5F3-9F00-418A-FAA89F2A37A3}"/>
              </a:ext>
            </a:extLst>
          </p:cNvPr>
          <p:cNvSpPr txBox="1"/>
          <p:nvPr/>
        </p:nvSpPr>
        <p:spPr>
          <a:xfrm>
            <a:off x="101327" y="6445955"/>
            <a:ext cx="4617155" cy="307777"/>
          </a:xfrm>
          <a:prstGeom prst="rect">
            <a:avLst/>
          </a:prstGeom>
          <a:noFill/>
        </p:spPr>
        <p:txBody>
          <a:bodyPr wrap="square" rtlCol="0">
            <a:spAutoFit/>
          </a:bodyPr>
          <a:lstStyle/>
          <a:p>
            <a:r>
              <a:rPr lang="fr-FR" sz="1400" dirty="0" err="1"/>
              <a:t>Ratcliff</a:t>
            </a:r>
            <a:r>
              <a:rPr lang="fr-FR" sz="1400" dirty="0"/>
              <a:t> et al., 2016. </a:t>
            </a:r>
            <a:r>
              <a:rPr lang="fr-FR" sz="1400" i="1" dirty="0"/>
              <a:t>TICS </a:t>
            </a:r>
            <a:r>
              <a:rPr lang="fr-FR" sz="1400" dirty="0"/>
              <a:t>; Fleming, 2024 </a:t>
            </a:r>
            <a:endParaRPr lang="en-US" sz="1400" dirty="0"/>
          </a:p>
        </p:txBody>
      </p:sp>
      <p:pic>
        <p:nvPicPr>
          <p:cNvPr id="26" name="Picture 25" descr="A person in a white helmet&#10;&#10;AI-generated content may be incorrect.">
            <a:extLst>
              <a:ext uri="{FF2B5EF4-FFF2-40B4-BE49-F238E27FC236}">
                <a16:creationId xmlns:a16="http://schemas.microsoft.com/office/drawing/2014/main" id="{D4AF0A95-51C2-C5E8-1FCD-E6FEDD2F4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6626" y="4592799"/>
            <a:ext cx="2095500" cy="1400175"/>
          </a:xfrm>
          <a:prstGeom prst="rect">
            <a:avLst/>
          </a:prstGeom>
        </p:spPr>
      </p:pic>
      <p:grpSp>
        <p:nvGrpSpPr>
          <p:cNvPr id="34" name="Group 33">
            <a:extLst>
              <a:ext uri="{FF2B5EF4-FFF2-40B4-BE49-F238E27FC236}">
                <a16:creationId xmlns:a16="http://schemas.microsoft.com/office/drawing/2014/main" id="{AE867154-B99A-B7F7-3309-85D33BA4BA81}"/>
              </a:ext>
            </a:extLst>
          </p:cNvPr>
          <p:cNvGrpSpPr/>
          <p:nvPr/>
        </p:nvGrpSpPr>
        <p:grpSpPr>
          <a:xfrm>
            <a:off x="6610677" y="4408237"/>
            <a:ext cx="2104123" cy="1669876"/>
            <a:chOff x="6610677" y="4295347"/>
            <a:chExt cx="2104123" cy="1669876"/>
          </a:xfrm>
        </p:grpSpPr>
        <p:grpSp>
          <p:nvGrpSpPr>
            <p:cNvPr id="27" name="Group 26">
              <a:extLst>
                <a:ext uri="{FF2B5EF4-FFF2-40B4-BE49-F238E27FC236}">
                  <a16:creationId xmlns:a16="http://schemas.microsoft.com/office/drawing/2014/main" id="{10510353-353C-B991-A920-CF2BFB4D0131}"/>
                </a:ext>
              </a:extLst>
            </p:cNvPr>
            <p:cNvGrpSpPr/>
            <p:nvPr/>
          </p:nvGrpSpPr>
          <p:grpSpPr>
            <a:xfrm>
              <a:off x="6610677" y="4295347"/>
              <a:ext cx="2104123" cy="1669876"/>
              <a:chOff x="2132967" y="1279896"/>
              <a:chExt cx="2104123" cy="1669876"/>
            </a:xfrm>
          </p:grpSpPr>
          <p:pic>
            <p:nvPicPr>
              <p:cNvPr id="28" name="Image 37">
                <a:extLst>
                  <a:ext uri="{FF2B5EF4-FFF2-40B4-BE49-F238E27FC236}">
                    <a16:creationId xmlns:a16="http://schemas.microsoft.com/office/drawing/2014/main" id="{D04765B9-F1FA-58D3-D51A-664DE33EE484}"/>
                  </a:ext>
                </a:extLst>
              </p:cNvPr>
              <p:cNvPicPr>
                <a:picLocks noChangeAspect="1"/>
              </p:cNvPicPr>
              <p:nvPr/>
            </p:nvPicPr>
            <p:blipFill rotWithShape="1">
              <a:blip r:embed="rId5"/>
              <a:srcRect l="16899" r="50037" b="8462"/>
              <a:stretch>
                <a:fillRect/>
              </a:stretch>
            </p:blipFill>
            <p:spPr>
              <a:xfrm>
                <a:off x="2132967" y="1279896"/>
                <a:ext cx="2104123" cy="1664787"/>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AF5DEF-75A1-CF05-991F-A2E296C40F9E}"/>
                      </a:ext>
                    </a:extLst>
                  </p:cNvPr>
                  <p:cNvSpPr txBox="1"/>
                  <p:nvPr/>
                </p:nvSpPr>
                <p:spPr>
                  <a:xfrm>
                    <a:off x="2244234" y="2513796"/>
                    <a:ext cx="897361" cy="430887"/>
                  </a:xfrm>
                  <a:prstGeom prst="rect">
                    <a:avLst/>
                  </a:prstGeom>
                  <a:solidFill>
                    <a:schemeClr val="bg1"/>
                  </a:solidFill>
                </p:spPr>
                <p:txBody>
                  <a:bodyPr wrap="square" rtlCol="0">
                    <a:spAutoFit/>
                  </a:bodyPr>
                  <a:lstStyle/>
                  <a:p>
                    <a:pPr algn="ctr"/>
                    <a:r>
                      <a:rPr lang="fr-FR" sz="1100" dirty="0"/>
                      <a:t>Décision </a:t>
                    </a:r>
                    <a:br>
                      <a:rPr lang="fr-FR" sz="1100" dirty="0"/>
                    </a:b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𝐼</m:t>
                              </m:r>
                            </m:sub>
                          </m:sSub>
                        </m:oMath>
                      </m:oMathPara>
                    </a14:m>
                    <a:endParaRPr lang="en-US" sz="1100" dirty="0"/>
                  </a:p>
                </p:txBody>
              </p:sp>
            </mc:Choice>
            <mc:Fallback xmlns="">
              <p:sp>
                <p:nvSpPr>
                  <p:cNvPr id="29" name="TextBox 28">
                    <a:extLst>
                      <a:ext uri="{FF2B5EF4-FFF2-40B4-BE49-F238E27FC236}">
                        <a16:creationId xmlns:a16="http://schemas.microsoft.com/office/drawing/2014/main" id="{96AF5DEF-75A1-CF05-991F-A2E296C40F9E}"/>
                      </a:ext>
                    </a:extLst>
                  </p:cNvPr>
                  <p:cNvSpPr txBox="1">
                    <a:spLocks noRot="1" noChangeAspect="1" noMove="1" noResize="1" noEditPoints="1" noAdjustHandles="1" noChangeArrowheads="1" noChangeShapeType="1" noTextEdit="1"/>
                  </p:cNvSpPr>
                  <p:nvPr/>
                </p:nvSpPr>
                <p:spPr>
                  <a:xfrm>
                    <a:off x="2244234" y="2513796"/>
                    <a:ext cx="897361" cy="430887"/>
                  </a:xfrm>
                  <a:prstGeom prst="rect">
                    <a:avLst/>
                  </a:prstGeom>
                  <a:blipFill>
                    <a:blip r:embed="rId6"/>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36AE4D-8D2D-7936-C5AE-13EBF85DF0AF}"/>
                      </a:ext>
                    </a:extLst>
                  </p:cNvPr>
                  <p:cNvSpPr txBox="1"/>
                  <p:nvPr/>
                </p:nvSpPr>
                <p:spPr>
                  <a:xfrm>
                    <a:off x="3250775" y="2518885"/>
                    <a:ext cx="897361" cy="430887"/>
                  </a:xfrm>
                  <a:prstGeom prst="rect">
                    <a:avLst/>
                  </a:prstGeom>
                  <a:solidFill>
                    <a:schemeClr val="bg1"/>
                  </a:solidFill>
                </p:spPr>
                <p:txBody>
                  <a:bodyPr wrap="square" rtlCol="0">
                    <a:spAutoFit/>
                  </a:bodyPr>
                  <a:lstStyle/>
                  <a:p>
                    <a:pPr algn="ctr"/>
                    <a:r>
                      <a:rPr lang="fr-FR" sz="1100" dirty="0"/>
                      <a:t>Confiance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𝑐</m:t>
                            </m:r>
                          </m:e>
                          <m:sub>
                            <m:r>
                              <a:rPr lang="fr-FR" sz="1100" b="0" i="1" smtClean="0">
                                <a:latin typeface="Cambria Math" panose="02040503050406030204" pitchFamily="18" charset="0"/>
                              </a:rPr>
                              <m:t>𝐼</m:t>
                            </m:r>
                          </m:sub>
                        </m:sSub>
                      </m:oMath>
                    </a14:m>
                    <a:endParaRPr lang="en-US" sz="1100" dirty="0"/>
                  </a:p>
                </p:txBody>
              </p:sp>
            </mc:Choice>
            <mc:Fallback xmlns="">
              <p:sp>
                <p:nvSpPr>
                  <p:cNvPr id="30" name="TextBox 29">
                    <a:extLst>
                      <a:ext uri="{FF2B5EF4-FFF2-40B4-BE49-F238E27FC236}">
                        <a16:creationId xmlns:a16="http://schemas.microsoft.com/office/drawing/2014/main" id="{6E36AE4D-8D2D-7936-C5AE-13EBF85DF0AF}"/>
                      </a:ext>
                    </a:extLst>
                  </p:cNvPr>
                  <p:cNvSpPr txBox="1">
                    <a:spLocks noRot="1" noChangeAspect="1" noMove="1" noResize="1" noEditPoints="1" noAdjustHandles="1" noChangeArrowheads="1" noChangeShapeType="1" noTextEdit="1"/>
                  </p:cNvSpPr>
                  <p:nvPr/>
                </p:nvSpPr>
                <p:spPr>
                  <a:xfrm>
                    <a:off x="3250775" y="2518885"/>
                    <a:ext cx="897361" cy="430887"/>
                  </a:xfrm>
                  <a:prstGeom prst="rect">
                    <a:avLst/>
                  </a:prstGeom>
                  <a:blipFill>
                    <a:blip r:embed="rId7"/>
                    <a:stretch>
                      <a:fillRect t="-1408"/>
                    </a:stretch>
                  </a:blipFill>
                </p:spPr>
                <p:txBody>
                  <a:bodyPr/>
                  <a:lstStyle/>
                  <a:p>
                    <a:r>
                      <a:rPr lang="en-US">
                        <a:noFill/>
                      </a:rPr>
                      <a:t> </a:t>
                    </a:r>
                  </a:p>
                </p:txBody>
              </p:sp>
            </mc:Fallback>
          </mc:AlternateContent>
        </p:grpSp>
        <p:sp>
          <p:nvSpPr>
            <p:cNvPr id="31" name="Oval 30">
              <a:extLst>
                <a:ext uri="{FF2B5EF4-FFF2-40B4-BE49-F238E27FC236}">
                  <a16:creationId xmlns:a16="http://schemas.microsoft.com/office/drawing/2014/main" id="{DCB7DEAF-6635-A181-9278-26CD022C4C86}"/>
                </a:ext>
              </a:extLst>
            </p:cNvPr>
            <p:cNvSpPr/>
            <p:nvPr/>
          </p:nvSpPr>
          <p:spPr>
            <a:xfrm>
              <a:off x="6925968" y="5068711"/>
              <a:ext cx="231187" cy="203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9B71AFE2-2E24-6648-485D-3F407AB5DCF3}"/>
                </a:ext>
              </a:extLst>
            </p:cNvPr>
            <p:cNvCxnSpPr/>
            <p:nvPr/>
          </p:nvCxnSpPr>
          <p:spPr>
            <a:xfrm>
              <a:off x="8331200" y="5031316"/>
              <a:ext cx="0" cy="18288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 name="Footer Placeholder 4">
            <a:extLst>
              <a:ext uri="{FF2B5EF4-FFF2-40B4-BE49-F238E27FC236}">
                <a16:creationId xmlns:a16="http://schemas.microsoft.com/office/drawing/2014/main" id="{7BC6096E-9260-ED48-42F4-1F6A514624F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0193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E4D8-9EFA-93A4-25A4-6CB21326BEDF}"/>
              </a:ext>
            </a:extLst>
          </p:cNvPr>
          <p:cNvSpPr>
            <a:spLocks noGrp="1"/>
          </p:cNvSpPr>
          <p:nvPr>
            <p:ph type="title"/>
          </p:nvPr>
        </p:nvSpPr>
        <p:spPr/>
        <p:txBody>
          <a:bodyPr/>
          <a:lstStyle/>
          <a:p>
            <a:r>
              <a:rPr lang="fr-FR" dirty="0"/>
              <a:t>Implications I: </a:t>
            </a:r>
            <a:br>
              <a:rPr lang="fr-FR" dirty="0"/>
            </a:br>
            <a:r>
              <a:rPr lang="fr-FR" dirty="0"/>
              <a:t>intégration de signaux</a:t>
            </a:r>
            <a:endParaRPr lang="en-US" dirty="0"/>
          </a:p>
        </p:txBody>
      </p:sp>
      <p:sp>
        <p:nvSpPr>
          <p:cNvPr id="3" name="Content Placeholder 2">
            <a:extLst>
              <a:ext uri="{FF2B5EF4-FFF2-40B4-BE49-F238E27FC236}">
                <a16:creationId xmlns:a16="http://schemas.microsoft.com/office/drawing/2014/main" id="{1A754FCF-5332-A0AE-BEC5-FECA11C30A31}"/>
              </a:ext>
            </a:extLst>
          </p:cNvPr>
          <p:cNvSpPr>
            <a:spLocks noGrp="1"/>
          </p:cNvSpPr>
          <p:nvPr>
            <p:ph idx="1"/>
          </p:nvPr>
        </p:nvSpPr>
        <p:spPr>
          <a:xfrm>
            <a:off x="273853" y="1590180"/>
            <a:ext cx="5698322" cy="4723469"/>
          </a:xfrm>
        </p:spPr>
        <p:txBody>
          <a:bodyPr anchor="ctr">
            <a:noAutofit/>
          </a:bodyPr>
          <a:lstStyle/>
          <a:p>
            <a:r>
              <a:rPr lang="fr-FR" sz="2000" dirty="0"/>
              <a:t>Le cerveau intègre les </a:t>
            </a:r>
            <a:r>
              <a:rPr lang="fr-FR" sz="2000" dirty="0">
                <a:solidFill>
                  <a:srgbClr val="0070C0"/>
                </a:solidFill>
              </a:rPr>
              <a:t>informations provenant de sources multiples</a:t>
            </a:r>
            <a:endParaRPr lang="fr-FR" sz="2000" dirty="0"/>
          </a:p>
          <a:p>
            <a:r>
              <a:rPr lang="fr-FR" sz="2000" dirty="0"/>
              <a:t>Il utilise une </a:t>
            </a:r>
            <a:r>
              <a:rPr lang="fr-FR" sz="2000" dirty="0">
                <a:solidFill>
                  <a:srgbClr val="0070C0"/>
                </a:solidFill>
              </a:rPr>
              <a:t>logique bayésienne</a:t>
            </a:r>
            <a:r>
              <a:rPr lang="fr-FR" sz="2000" dirty="0"/>
              <a:t> : </a:t>
            </a:r>
            <a:r>
              <a:rPr lang="fr-FR" sz="2000" dirty="0">
                <a:solidFill>
                  <a:srgbClr val="0070C0"/>
                </a:solidFill>
              </a:rPr>
              <a:t>les sources les moins certaines reçoivent un poids moindre dans la décision finale</a:t>
            </a:r>
            <a:r>
              <a:rPr lang="fr-FR" sz="2000" dirty="0"/>
              <a:t> (implique jugement sur la source, la variabilité, etc.)</a:t>
            </a:r>
          </a:p>
          <a:p>
            <a:r>
              <a:rPr lang="fr-FR" sz="2000" dirty="0"/>
              <a:t>La confiance résulte de l’interaction entre: </a:t>
            </a:r>
            <a:br>
              <a:rPr lang="fr-FR" sz="2000" dirty="0"/>
            </a:br>
            <a:r>
              <a:rPr lang="fr-FR" sz="2000" dirty="0"/>
              <a:t>a) force de chaque signal sensoriel, b) cohérence des signaux, </a:t>
            </a:r>
            <a:br>
              <a:rPr lang="fr-FR" sz="2000" dirty="0"/>
            </a:br>
            <a:r>
              <a:rPr lang="fr-FR" sz="2000" dirty="0"/>
              <a:t>Potentiellement aussi: c) familiarité de la situation et d) historique de performances</a:t>
            </a:r>
          </a:p>
        </p:txBody>
      </p:sp>
      <p:sp>
        <p:nvSpPr>
          <p:cNvPr id="4" name="Slide Number Placeholder 3">
            <a:extLst>
              <a:ext uri="{FF2B5EF4-FFF2-40B4-BE49-F238E27FC236}">
                <a16:creationId xmlns:a16="http://schemas.microsoft.com/office/drawing/2014/main" id="{9A84C576-6F23-35C6-D9E1-588DC338C95F}"/>
              </a:ext>
            </a:extLst>
          </p:cNvPr>
          <p:cNvSpPr>
            <a:spLocks noGrp="1"/>
          </p:cNvSpPr>
          <p:nvPr>
            <p:ph type="sldNum" sz="quarter" idx="12"/>
          </p:nvPr>
        </p:nvSpPr>
        <p:spPr/>
        <p:txBody>
          <a:bodyPr/>
          <a:lstStyle/>
          <a:p>
            <a:fld id="{F95E6910-D586-4B1A-BC87-A1DD68C0FBEB}" type="slidenum">
              <a:rPr lang="en-US" smtClean="0"/>
              <a:t>12</a:t>
            </a:fld>
            <a:endParaRPr lang="en-US"/>
          </a:p>
        </p:txBody>
      </p:sp>
      <p:grpSp>
        <p:nvGrpSpPr>
          <p:cNvPr id="24" name="Group 23">
            <a:extLst>
              <a:ext uri="{FF2B5EF4-FFF2-40B4-BE49-F238E27FC236}">
                <a16:creationId xmlns:a16="http://schemas.microsoft.com/office/drawing/2014/main" id="{F13C058C-E953-86FC-5AB2-CA3AF57E9BC1}"/>
              </a:ext>
            </a:extLst>
          </p:cNvPr>
          <p:cNvGrpSpPr/>
          <p:nvPr/>
        </p:nvGrpSpPr>
        <p:grpSpPr>
          <a:xfrm>
            <a:off x="6488541" y="3608173"/>
            <a:ext cx="5526184" cy="2717628"/>
            <a:chOff x="6488541" y="3608173"/>
            <a:chExt cx="5526184" cy="2717628"/>
          </a:xfrm>
        </p:grpSpPr>
        <p:grpSp>
          <p:nvGrpSpPr>
            <p:cNvPr id="7" name="Group 6">
              <a:extLst>
                <a:ext uri="{FF2B5EF4-FFF2-40B4-BE49-F238E27FC236}">
                  <a16:creationId xmlns:a16="http://schemas.microsoft.com/office/drawing/2014/main" id="{B2317495-D0E9-E842-3418-0D3229BC777B}"/>
                </a:ext>
              </a:extLst>
            </p:cNvPr>
            <p:cNvGrpSpPr>
              <a:grpSpLocks noChangeAspect="1"/>
            </p:cNvGrpSpPr>
            <p:nvPr/>
          </p:nvGrpSpPr>
          <p:grpSpPr>
            <a:xfrm>
              <a:off x="6761556" y="3608173"/>
              <a:ext cx="4996095" cy="1826594"/>
              <a:chOff x="25728" y="1256494"/>
              <a:chExt cx="11239278" cy="4109129"/>
            </a:xfrm>
          </p:grpSpPr>
          <p:pic>
            <p:nvPicPr>
              <p:cNvPr id="8" name="Picture 7" descr="A map of france with weather forecasts&#10;&#10;AI-generated content may be incorrect.">
                <a:extLst>
                  <a:ext uri="{FF2B5EF4-FFF2-40B4-BE49-F238E27FC236}">
                    <a16:creationId xmlns:a16="http://schemas.microsoft.com/office/drawing/2014/main" id="{306C4BD8-D197-DCCB-0FB4-0EAB4094AA24}"/>
                  </a:ext>
                </a:extLst>
              </p:cNvPr>
              <p:cNvPicPr>
                <a:picLocks noChangeAspect="1"/>
              </p:cNvPicPr>
              <p:nvPr/>
            </p:nvPicPr>
            <p:blipFill rotWithShape="1">
              <a:blip r:embed="rId3">
                <a:extLst>
                  <a:ext uri="{28A0092B-C50C-407E-A947-70E740481C1C}">
                    <a14:useLocalDpi xmlns:a14="http://schemas.microsoft.com/office/drawing/2010/main" val="0"/>
                  </a:ext>
                </a:extLst>
              </a:blip>
              <a:srcRect l="777" t="-367" r="15800" b="367"/>
              <a:stretch>
                <a:fillRect/>
              </a:stretch>
            </p:blipFill>
            <p:spPr>
              <a:xfrm>
                <a:off x="9280758" y="3381375"/>
                <a:ext cx="1984248" cy="1984248"/>
              </a:xfrm>
              <a:prstGeom prst="rect">
                <a:avLst/>
              </a:prstGeom>
            </p:spPr>
          </p:pic>
          <p:pic>
            <p:nvPicPr>
              <p:cNvPr id="9" name="Picture 8" descr="A white mouse in a maze&#10;&#10;AI-generated content may be incorrect.">
                <a:extLst>
                  <a:ext uri="{FF2B5EF4-FFF2-40B4-BE49-F238E27FC236}">
                    <a16:creationId xmlns:a16="http://schemas.microsoft.com/office/drawing/2014/main" id="{506A6B2E-1C20-E071-FFE5-211A70D03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758" y="1256494"/>
                <a:ext cx="1984248" cy="1984248"/>
              </a:xfrm>
              <a:prstGeom prst="rect">
                <a:avLst/>
              </a:prstGeom>
            </p:spPr>
          </p:pic>
          <p:pic>
            <p:nvPicPr>
              <p:cNvPr id="10" name="Picture 9" descr="A group of people crossing a street&#10;&#10;AI-generated content may be incorrect.">
                <a:extLst>
                  <a:ext uri="{FF2B5EF4-FFF2-40B4-BE49-F238E27FC236}">
                    <a16:creationId xmlns:a16="http://schemas.microsoft.com/office/drawing/2014/main" id="{7BC38FEC-EE4F-BAC3-0EE7-49053B3FC5EF}"/>
                  </a:ext>
                </a:extLst>
              </p:cNvPr>
              <p:cNvPicPr>
                <a:picLocks noChangeAspect="1"/>
              </p:cNvPicPr>
              <p:nvPr/>
            </p:nvPicPr>
            <p:blipFill rotWithShape="1">
              <a:blip r:embed="rId5">
                <a:extLst>
                  <a:ext uri="{28A0092B-C50C-407E-A947-70E740481C1C}">
                    <a14:useLocalDpi xmlns:a14="http://schemas.microsoft.com/office/drawing/2010/main" val="0"/>
                  </a:ext>
                </a:extLst>
              </a:blip>
              <a:srcRect l="3320" r="3320"/>
              <a:stretch>
                <a:fillRect/>
              </a:stretch>
            </p:blipFill>
            <p:spPr>
              <a:xfrm>
                <a:off x="25728" y="3381375"/>
                <a:ext cx="2971800" cy="1981200"/>
              </a:xfrm>
              <a:prstGeom prst="rect">
                <a:avLst/>
              </a:prstGeom>
            </p:spPr>
          </p:pic>
          <p:pic>
            <p:nvPicPr>
              <p:cNvPr id="11" name="Picture 10" descr="A group of people in a control room&#10;&#10;AI-generated content may be incorrect.">
                <a:extLst>
                  <a:ext uri="{FF2B5EF4-FFF2-40B4-BE49-F238E27FC236}">
                    <a16:creationId xmlns:a16="http://schemas.microsoft.com/office/drawing/2014/main" id="{B5F68B36-E5BB-4061-AF3E-E575637C9C28}"/>
                  </a:ext>
                </a:extLst>
              </p:cNvPr>
              <p:cNvPicPr>
                <a:picLocks noChangeAspect="1"/>
              </p:cNvPicPr>
              <p:nvPr/>
            </p:nvPicPr>
            <p:blipFill rotWithShape="1">
              <a:blip r:embed="rId6">
                <a:extLst>
                  <a:ext uri="{28A0092B-C50C-407E-A947-70E740481C1C}">
                    <a14:useLocalDpi xmlns:a14="http://schemas.microsoft.com/office/drawing/2010/main" val="0"/>
                  </a:ext>
                </a:extLst>
              </a:blip>
              <a:srcRect l="19" r="19"/>
              <a:stretch>
                <a:fillRect/>
              </a:stretch>
            </p:blipFill>
            <p:spPr>
              <a:xfrm>
                <a:off x="25728" y="1262067"/>
                <a:ext cx="2971800" cy="1981200"/>
              </a:xfrm>
              <a:prstGeom prst="rect">
                <a:avLst/>
              </a:prstGeom>
            </p:spPr>
          </p:pic>
          <p:pic>
            <p:nvPicPr>
              <p:cNvPr id="12" name="Picture 11" descr="A screenshot of a screen&#10;&#10;AI-generated content may be incorrect.">
                <a:extLst>
                  <a:ext uri="{FF2B5EF4-FFF2-40B4-BE49-F238E27FC236}">
                    <a16:creationId xmlns:a16="http://schemas.microsoft.com/office/drawing/2014/main" id="{E286AB01-FB19-30DE-6314-A739D2D54E64}"/>
                  </a:ext>
                </a:extLst>
              </p:cNvPr>
              <p:cNvPicPr>
                <a:picLocks noChangeAspect="1"/>
              </p:cNvPicPr>
              <p:nvPr/>
            </p:nvPicPr>
            <p:blipFill rotWithShape="1">
              <a:blip r:embed="rId7">
                <a:extLst>
                  <a:ext uri="{28A0092B-C50C-407E-A947-70E740481C1C}">
                    <a14:useLocalDpi xmlns:a14="http://schemas.microsoft.com/office/drawing/2010/main" val="0"/>
                  </a:ext>
                </a:extLst>
              </a:blip>
              <a:srcRect r="20224"/>
              <a:stretch>
                <a:fillRect/>
              </a:stretch>
            </p:blipFill>
            <p:spPr>
              <a:xfrm>
                <a:off x="3109040" y="1259542"/>
                <a:ext cx="2971800" cy="1981200"/>
              </a:xfrm>
              <a:prstGeom prst="rect">
                <a:avLst/>
              </a:prstGeom>
            </p:spPr>
          </p:pic>
          <p:pic>
            <p:nvPicPr>
              <p:cNvPr id="13" name="Picture 12" descr="A group of men playing poker&#10;&#10;AI-generated content may be incorrect.">
                <a:extLst>
                  <a:ext uri="{FF2B5EF4-FFF2-40B4-BE49-F238E27FC236}">
                    <a16:creationId xmlns:a16="http://schemas.microsoft.com/office/drawing/2014/main" id="{36637B2E-32BC-2B69-D530-3B538CD4598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a:fillRect/>
              </a:stretch>
            </p:blipFill>
            <p:spPr>
              <a:xfrm>
                <a:off x="6194899" y="1259542"/>
                <a:ext cx="2971800" cy="1981200"/>
              </a:xfrm>
              <a:prstGeom prst="rect">
                <a:avLst/>
              </a:prstGeom>
            </p:spPr>
          </p:pic>
          <p:pic>
            <p:nvPicPr>
              <p:cNvPr id="14" name="Picture 13" descr="A whale swimming in the water&#10;&#10;AI-generated content may be incorrect.">
                <a:extLst>
                  <a:ext uri="{FF2B5EF4-FFF2-40B4-BE49-F238E27FC236}">
                    <a16:creationId xmlns:a16="http://schemas.microsoft.com/office/drawing/2014/main" id="{9832A5CC-252C-CEBC-D34B-D3635E78BC90}"/>
                  </a:ext>
                </a:extLst>
              </p:cNvPr>
              <p:cNvPicPr>
                <a:picLocks noChangeAspect="1"/>
              </p:cNvPicPr>
              <p:nvPr/>
            </p:nvPicPr>
            <p:blipFill rotWithShape="1">
              <a:blip r:embed="rId9">
                <a:extLst>
                  <a:ext uri="{28A0092B-C50C-407E-A947-70E740481C1C}">
                    <a14:useLocalDpi xmlns:a14="http://schemas.microsoft.com/office/drawing/2010/main" val="0"/>
                  </a:ext>
                </a:extLst>
              </a:blip>
              <a:srcRect l="7799" r="7799"/>
              <a:stretch>
                <a:fillRect/>
              </a:stretch>
            </p:blipFill>
            <p:spPr>
              <a:xfrm>
                <a:off x="3109040" y="3381375"/>
                <a:ext cx="2971800" cy="1981200"/>
              </a:xfrm>
              <a:prstGeom prst="rect">
                <a:avLst/>
              </a:prstGeom>
            </p:spPr>
          </p:pic>
          <p:pic>
            <p:nvPicPr>
              <p:cNvPr id="15" name="Picture 14" descr="A diagram of the earth's surface and the surface of the earth&#10;&#10;AI-generated content may be incorrect.">
                <a:extLst>
                  <a:ext uri="{FF2B5EF4-FFF2-40B4-BE49-F238E27FC236}">
                    <a16:creationId xmlns:a16="http://schemas.microsoft.com/office/drawing/2014/main" id="{526BFF55-0A25-AA12-AE32-68BBD5EA256D}"/>
                  </a:ext>
                </a:extLst>
              </p:cNvPr>
              <p:cNvPicPr>
                <a:picLocks noChangeAspect="1"/>
              </p:cNvPicPr>
              <p:nvPr/>
            </p:nvPicPr>
            <p:blipFill rotWithShape="1">
              <a:blip r:embed="rId10">
                <a:extLst>
                  <a:ext uri="{28A0092B-C50C-407E-A947-70E740481C1C}">
                    <a14:useLocalDpi xmlns:a14="http://schemas.microsoft.com/office/drawing/2010/main" val="0"/>
                  </a:ext>
                </a:extLst>
              </a:blip>
              <a:srcRect t="6798" b="15018"/>
              <a:stretch>
                <a:fillRect/>
              </a:stretch>
            </p:blipFill>
            <p:spPr>
              <a:xfrm>
                <a:off x="6194899" y="3381375"/>
                <a:ext cx="2971800" cy="1981200"/>
              </a:xfrm>
              <a:prstGeom prst="rect">
                <a:avLst/>
              </a:prstGeom>
            </p:spPr>
          </p:pic>
        </p:grpSp>
        <p:sp>
          <p:nvSpPr>
            <p:cNvPr id="16" name="TextBox 15">
              <a:extLst>
                <a:ext uri="{FF2B5EF4-FFF2-40B4-BE49-F238E27FC236}">
                  <a16:creationId xmlns:a16="http://schemas.microsoft.com/office/drawing/2014/main" id="{9E664471-4764-ABC6-28BE-AD90573AF5CB}"/>
                </a:ext>
              </a:extLst>
            </p:cNvPr>
            <p:cNvSpPr txBox="1"/>
            <p:nvPr/>
          </p:nvSpPr>
          <p:spPr>
            <a:xfrm>
              <a:off x="6488541" y="5494804"/>
              <a:ext cx="5526184" cy="830997"/>
            </a:xfrm>
            <a:prstGeom prst="rect">
              <a:avLst/>
            </a:prstGeom>
            <a:noFill/>
          </p:spPr>
          <p:txBody>
            <a:bodyPr wrap="square" rtlCol="0">
              <a:spAutoFit/>
            </a:bodyPr>
            <a:lstStyle/>
            <a:p>
              <a:r>
                <a:rPr lang="fr-FR" sz="1600" dirty="0"/>
                <a:t>Accumulation d’évidence affectée par la pression temporelle, les interactions stratégiques, la multimodalité, la métacognition, les situations de groupe, etc.</a:t>
              </a:r>
              <a:endParaRPr lang="en-US" sz="1600" dirty="0"/>
            </a:p>
          </p:txBody>
        </p:sp>
      </p:grpSp>
      <p:sp>
        <p:nvSpPr>
          <p:cNvPr id="17" name="TextBox 16">
            <a:extLst>
              <a:ext uri="{FF2B5EF4-FFF2-40B4-BE49-F238E27FC236}">
                <a16:creationId xmlns:a16="http://schemas.microsoft.com/office/drawing/2014/main" id="{D5DED4D0-B797-9304-FFCA-9113CF634A61}"/>
              </a:ext>
            </a:extLst>
          </p:cNvPr>
          <p:cNvSpPr txBox="1"/>
          <p:nvPr/>
        </p:nvSpPr>
        <p:spPr>
          <a:xfrm>
            <a:off x="101327" y="6445955"/>
            <a:ext cx="4617155" cy="307777"/>
          </a:xfrm>
          <a:prstGeom prst="rect">
            <a:avLst/>
          </a:prstGeom>
          <a:noFill/>
        </p:spPr>
        <p:txBody>
          <a:bodyPr wrap="square" rtlCol="0">
            <a:spAutoFit/>
          </a:bodyPr>
          <a:lstStyle/>
          <a:p>
            <a:r>
              <a:rPr lang="fr-FR" sz="1400" dirty="0"/>
              <a:t>Fleming, 2024. </a:t>
            </a:r>
            <a:r>
              <a:rPr lang="fr-FR" sz="1400" i="1" dirty="0" err="1"/>
              <a:t>Annual</a:t>
            </a:r>
            <a:r>
              <a:rPr lang="fr-FR" sz="1400" i="1" dirty="0"/>
              <a:t> </a:t>
            </a:r>
            <a:r>
              <a:rPr lang="fr-FR" sz="1400" i="1" dirty="0" err="1"/>
              <a:t>Review</a:t>
            </a:r>
            <a:r>
              <a:rPr lang="fr-FR" sz="1400" i="1" dirty="0"/>
              <a:t> of Psychology</a:t>
            </a:r>
            <a:endParaRPr lang="en-US" sz="1400" dirty="0"/>
          </a:p>
        </p:txBody>
      </p:sp>
      <p:grpSp>
        <p:nvGrpSpPr>
          <p:cNvPr id="23" name="Group 22">
            <a:extLst>
              <a:ext uri="{FF2B5EF4-FFF2-40B4-BE49-F238E27FC236}">
                <a16:creationId xmlns:a16="http://schemas.microsoft.com/office/drawing/2014/main" id="{3C00D221-73DB-EFB6-CF89-79C5B2C08CF5}"/>
              </a:ext>
            </a:extLst>
          </p:cNvPr>
          <p:cNvGrpSpPr/>
          <p:nvPr/>
        </p:nvGrpSpPr>
        <p:grpSpPr>
          <a:xfrm>
            <a:off x="6152854" y="386861"/>
            <a:ext cx="5943600" cy="2873396"/>
            <a:chOff x="6163364" y="386861"/>
            <a:chExt cx="5943600" cy="2873396"/>
          </a:xfrm>
        </p:grpSpPr>
        <p:grpSp>
          <p:nvGrpSpPr>
            <p:cNvPr id="21" name="Group 20">
              <a:extLst>
                <a:ext uri="{FF2B5EF4-FFF2-40B4-BE49-F238E27FC236}">
                  <a16:creationId xmlns:a16="http://schemas.microsoft.com/office/drawing/2014/main" id="{D059C8A7-3521-C0FE-833D-60ED5A6DAC2E}"/>
                </a:ext>
              </a:extLst>
            </p:cNvPr>
            <p:cNvGrpSpPr/>
            <p:nvPr/>
          </p:nvGrpSpPr>
          <p:grpSpPr>
            <a:xfrm>
              <a:off x="6163364" y="386861"/>
              <a:ext cx="5943600" cy="2617766"/>
              <a:chOff x="6163364" y="386861"/>
              <a:chExt cx="5943600" cy="2617766"/>
            </a:xfrm>
          </p:grpSpPr>
          <p:pic>
            <p:nvPicPr>
              <p:cNvPr id="18" name="Picture 17" descr="A graph of a diagram&#10;&#10;AI-generated content may be incorrect.">
                <a:extLst>
                  <a:ext uri="{FF2B5EF4-FFF2-40B4-BE49-F238E27FC236}">
                    <a16:creationId xmlns:a16="http://schemas.microsoft.com/office/drawing/2014/main" id="{A6BAC979-D5F7-F7CB-D0C7-80681037DC2E}"/>
                  </a:ext>
                </a:extLst>
              </p:cNvPr>
              <p:cNvPicPr>
                <a:picLocks noChangeAspect="1"/>
              </p:cNvPicPr>
              <p:nvPr/>
            </p:nvPicPr>
            <p:blipFill>
              <a:blip r:embed="rId11">
                <a:extLst>
                  <a:ext uri="{28A0092B-C50C-407E-A947-70E740481C1C}">
                    <a14:useLocalDpi xmlns:a14="http://schemas.microsoft.com/office/drawing/2010/main" val="0"/>
                  </a:ext>
                </a:extLst>
              </a:blip>
              <a:srcRect b="35742"/>
              <a:stretch>
                <a:fillRect/>
              </a:stretch>
            </p:blipFill>
            <p:spPr>
              <a:xfrm>
                <a:off x="6163364" y="1605918"/>
                <a:ext cx="5943600" cy="1398709"/>
              </a:xfrm>
              <a:prstGeom prst="rect">
                <a:avLst/>
              </a:prstGeom>
            </p:spPr>
          </p:pic>
          <p:pic>
            <p:nvPicPr>
              <p:cNvPr id="20" name="Picture 19" descr="A black rectangular sign with white text&#10;&#10;AI-generated content may be incorrect.">
                <a:extLst>
                  <a:ext uri="{FF2B5EF4-FFF2-40B4-BE49-F238E27FC236}">
                    <a16:creationId xmlns:a16="http://schemas.microsoft.com/office/drawing/2014/main" id="{958CE4B5-4362-38E9-6C41-9211785045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1964" y="386861"/>
                <a:ext cx="5486400" cy="1203320"/>
              </a:xfrm>
              <a:prstGeom prst="rect">
                <a:avLst/>
              </a:prstGeom>
            </p:spPr>
          </p:pic>
        </p:grpSp>
        <p:sp>
          <p:nvSpPr>
            <p:cNvPr id="22" name="TextBox 21">
              <a:extLst>
                <a:ext uri="{FF2B5EF4-FFF2-40B4-BE49-F238E27FC236}">
                  <a16:creationId xmlns:a16="http://schemas.microsoft.com/office/drawing/2014/main" id="{DF7BD77F-3C4F-3DFD-98B8-A2BBFD9547D0}"/>
                </a:ext>
              </a:extLst>
            </p:cNvPr>
            <p:cNvSpPr txBox="1"/>
            <p:nvPr/>
          </p:nvSpPr>
          <p:spPr>
            <a:xfrm>
              <a:off x="7788786" y="2952480"/>
              <a:ext cx="2692756" cy="307777"/>
            </a:xfrm>
            <a:prstGeom prst="rect">
              <a:avLst/>
            </a:prstGeom>
            <a:noFill/>
          </p:spPr>
          <p:txBody>
            <a:bodyPr wrap="square" rtlCol="0">
              <a:spAutoFit/>
            </a:bodyPr>
            <a:lstStyle/>
            <a:p>
              <a:pPr algn="ctr"/>
              <a:r>
                <a:rPr lang="fr-FR" sz="1400" dirty="0"/>
                <a:t>Park et al., 2017. </a:t>
              </a:r>
              <a:r>
                <a:rPr lang="fr-FR" sz="1400" i="1" dirty="0" err="1"/>
                <a:t>PLoS</a:t>
              </a:r>
              <a:r>
                <a:rPr lang="fr-FR" sz="1400" i="1" dirty="0"/>
                <a:t> </a:t>
              </a:r>
              <a:r>
                <a:rPr lang="fr-FR" sz="1400" i="1" dirty="0" err="1"/>
                <a:t>biology</a:t>
              </a:r>
              <a:endParaRPr lang="en-US" sz="1400" i="1" dirty="0"/>
            </a:p>
          </p:txBody>
        </p:sp>
      </p:grpSp>
      <p:sp>
        <p:nvSpPr>
          <p:cNvPr id="5" name="Footer Placeholder 4">
            <a:extLst>
              <a:ext uri="{FF2B5EF4-FFF2-40B4-BE49-F238E27FC236}">
                <a16:creationId xmlns:a16="http://schemas.microsoft.com/office/drawing/2014/main" id="{2AC52139-EE3F-C849-EE34-AD30818C4CB4}"/>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07298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97E33-8E34-FE36-4B5F-F1266D6A27CC}"/>
            </a:ext>
          </a:extLst>
        </p:cNvPr>
        <p:cNvGrpSpPr/>
        <p:nvPr/>
      </p:nvGrpSpPr>
      <p:grpSpPr>
        <a:xfrm>
          <a:off x="0" y="0"/>
          <a:ext cx="0" cy="0"/>
          <a:chOff x="0" y="0"/>
          <a:chExt cx="0" cy="0"/>
        </a:xfrm>
      </p:grpSpPr>
      <p:grpSp>
        <p:nvGrpSpPr>
          <p:cNvPr id="105" name="Group 104">
            <a:extLst>
              <a:ext uri="{FF2B5EF4-FFF2-40B4-BE49-F238E27FC236}">
                <a16:creationId xmlns:a16="http://schemas.microsoft.com/office/drawing/2014/main" id="{E82A2005-052A-1FA7-46DD-E1D32C3FD453}"/>
              </a:ext>
            </a:extLst>
          </p:cNvPr>
          <p:cNvGrpSpPr/>
          <p:nvPr/>
        </p:nvGrpSpPr>
        <p:grpSpPr>
          <a:xfrm>
            <a:off x="6444287" y="912767"/>
            <a:ext cx="1082475" cy="1202793"/>
            <a:chOff x="-1341460" y="2732716"/>
            <a:chExt cx="1082475" cy="1202793"/>
          </a:xfrm>
        </p:grpSpPr>
        <p:pic>
          <p:nvPicPr>
            <p:cNvPr id="107" name="Image 8">
              <a:extLst>
                <a:ext uri="{FF2B5EF4-FFF2-40B4-BE49-F238E27FC236}">
                  <a16:creationId xmlns:a16="http://schemas.microsoft.com/office/drawing/2014/main" id="{239A6DCE-E795-B5C9-BDB7-B33AF71DCE76}"/>
                </a:ext>
              </a:extLst>
            </p:cNvPr>
            <p:cNvPicPr>
              <a:picLocks noChangeAspect="1"/>
            </p:cNvPicPr>
            <p:nvPr/>
          </p:nvPicPr>
          <p:blipFill rotWithShape="1">
            <a:blip r:embed="rId3"/>
            <a:srcRect t="25372" r="82990" b="8492"/>
            <a:stretch>
              <a:fillRect/>
            </a:stretch>
          </p:blipFill>
          <p:spPr>
            <a:xfrm>
              <a:off x="-1341460" y="2732716"/>
              <a:ext cx="1082475" cy="1202793"/>
            </a:xfrm>
            <a:prstGeom prst="rect">
              <a:avLst/>
            </a:prstGeom>
            <a:ln>
              <a:solidFill>
                <a:schemeClr val="bg1"/>
              </a:solidFill>
            </a:ln>
          </p:spPr>
        </p:pic>
        <p:sp>
          <p:nvSpPr>
            <p:cNvPr id="108" name="TextBox 107">
              <a:extLst>
                <a:ext uri="{FF2B5EF4-FFF2-40B4-BE49-F238E27FC236}">
                  <a16:creationId xmlns:a16="http://schemas.microsoft.com/office/drawing/2014/main" id="{E94752E8-E572-F809-8D84-10907F8F2D2E}"/>
                </a:ext>
              </a:extLst>
            </p:cNvPr>
            <p:cNvSpPr txBox="1"/>
            <p:nvPr/>
          </p:nvSpPr>
          <p:spPr>
            <a:xfrm>
              <a:off x="-1193916" y="3499473"/>
              <a:ext cx="897361" cy="430887"/>
            </a:xfrm>
            <a:prstGeom prst="rect">
              <a:avLst/>
            </a:prstGeom>
            <a:solidFill>
              <a:schemeClr val="bg1"/>
            </a:solidFill>
            <a:ln>
              <a:solidFill>
                <a:schemeClr val="bg1"/>
              </a:solidFill>
            </a:ln>
          </p:spPr>
          <p:txBody>
            <a:bodyPr wrap="square" rtlCol="0">
              <a:spAutoFit/>
            </a:bodyPr>
            <a:lstStyle/>
            <a:p>
              <a:pPr algn="ctr"/>
              <a:r>
                <a:rPr lang="fr-FR" sz="1100" dirty="0">
                  <a:solidFill>
                    <a:srgbClr val="0070C0"/>
                  </a:solidFill>
                </a:rPr>
                <a:t>Deuxième</a:t>
              </a:r>
              <a:br>
                <a:rPr lang="fr-FR" sz="1100" dirty="0">
                  <a:solidFill>
                    <a:srgbClr val="0070C0"/>
                  </a:solidFill>
                </a:rPr>
              </a:br>
              <a:r>
                <a:rPr lang="fr-FR" sz="1100" dirty="0">
                  <a:solidFill>
                    <a:srgbClr val="0070C0"/>
                  </a:solidFill>
                </a:rPr>
                <a:t>stimulus</a:t>
              </a:r>
              <a:endParaRPr lang="en-US" sz="1100" dirty="0">
                <a:solidFill>
                  <a:srgbClr val="0070C0"/>
                </a:solidFill>
              </a:endParaRPr>
            </a:p>
          </p:txBody>
        </p:sp>
      </p:grpSp>
      <p:grpSp>
        <p:nvGrpSpPr>
          <p:cNvPr id="35" name="Group 34">
            <a:extLst>
              <a:ext uri="{FF2B5EF4-FFF2-40B4-BE49-F238E27FC236}">
                <a16:creationId xmlns:a16="http://schemas.microsoft.com/office/drawing/2014/main" id="{DE86A7A9-8F0E-8184-E562-6A26575B3143}"/>
              </a:ext>
            </a:extLst>
          </p:cNvPr>
          <p:cNvGrpSpPr/>
          <p:nvPr/>
        </p:nvGrpSpPr>
        <p:grpSpPr>
          <a:xfrm>
            <a:off x="6448282" y="914902"/>
            <a:ext cx="1082475" cy="1211168"/>
            <a:chOff x="-1330950" y="2427922"/>
            <a:chExt cx="1082475" cy="1211168"/>
          </a:xfrm>
        </p:grpSpPr>
        <p:pic>
          <p:nvPicPr>
            <p:cNvPr id="36" name="Image 8">
              <a:extLst>
                <a:ext uri="{FF2B5EF4-FFF2-40B4-BE49-F238E27FC236}">
                  <a16:creationId xmlns:a16="http://schemas.microsoft.com/office/drawing/2014/main" id="{1B7A0FEA-DFFD-0003-37D8-E9106AF74BBD}"/>
                </a:ext>
              </a:extLst>
            </p:cNvPr>
            <p:cNvPicPr>
              <a:picLocks noChangeAspect="1"/>
            </p:cNvPicPr>
            <p:nvPr/>
          </p:nvPicPr>
          <p:blipFill rotWithShape="1">
            <a:blip r:embed="rId3"/>
            <a:srcRect t="25372" r="82990" b="8492"/>
            <a:stretch>
              <a:fillRect/>
            </a:stretch>
          </p:blipFill>
          <p:spPr>
            <a:xfrm>
              <a:off x="-1330950" y="2427922"/>
              <a:ext cx="1082475" cy="1202793"/>
            </a:xfrm>
            <a:prstGeom prst="rect">
              <a:avLst/>
            </a:prstGeom>
          </p:spPr>
        </p:pic>
        <p:sp>
          <p:nvSpPr>
            <p:cNvPr id="37" name="TextBox 36">
              <a:extLst>
                <a:ext uri="{FF2B5EF4-FFF2-40B4-BE49-F238E27FC236}">
                  <a16:creationId xmlns:a16="http://schemas.microsoft.com/office/drawing/2014/main" id="{59C7D8D1-7CF0-51E1-54BB-A7A0DA933892}"/>
                </a:ext>
              </a:extLst>
            </p:cNvPr>
            <p:cNvSpPr txBox="1"/>
            <p:nvPr/>
          </p:nvSpPr>
          <p:spPr>
            <a:xfrm>
              <a:off x="-1204885" y="3208203"/>
              <a:ext cx="897361" cy="430887"/>
            </a:xfrm>
            <a:prstGeom prst="rect">
              <a:avLst/>
            </a:prstGeom>
            <a:solidFill>
              <a:schemeClr val="bg1"/>
            </a:solidFill>
          </p:spPr>
          <p:txBody>
            <a:bodyPr wrap="square" rtlCol="0">
              <a:spAutoFit/>
            </a:bodyPr>
            <a:lstStyle/>
            <a:p>
              <a:pPr algn="ctr"/>
              <a:r>
                <a:rPr lang="fr-FR" sz="1100" dirty="0"/>
                <a:t>Premier stimulus</a:t>
              </a:r>
              <a:endParaRPr lang="en-US" sz="1100" dirty="0"/>
            </a:p>
          </p:txBody>
        </p:sp>
      </p:grpSp>
      <p:sp>
        <p:nvSpPr>
          <p:cNvPr id="2" name="Title 1">
            <a:extLst>
              <a:ext uri="{FF2B5EF4-FFF2-40B4-BE49-F238E27FC236}">
                <a16:creationId xmlns:a16="http://schemas.microsoft.com/office/drawing/2014/main" id="{00C5B627-7F22-D116-C4F9-E0A282F67236}"/>
              </a:ext>
            </a:extLst>
          </p:cNvPr>
          <p:cNvSpPr>
            <a:spLocks noGrp="1"/>
          </p:cNvSpPr>
          <p:nvPr>
            <p:ph type="title"/>
          </p:nvPr>
        </p:nvSpPr>
        <p:spPr/>
        <p:txBody>
          <a:bodyPr/>
          <a:lstStyle/>
          <a:p>
            <a:r>
              <a:rPr lang="fr-FR" dirty="0"/>
              <a:t>Implications II:</a:t>
            </a:r>
            <a:br>
              <a:rPr lang="fr-FR" dirty="0"/>
            </a:br>
            <a:r>
              <a:rPr lang="fr-FR" dirty="0"/>
              <a:t>confiance et recherche</a:t>
            </a:r>
            <a:endParaRPr lang="en-US" dirty="0"/>
          </a:p>
        </p:txBody>
      </p:sp>
      <p:sp>
        <p:nvSpPr>
          <p:cNvPr id="6" name="Slide Number Placeholder 5">
            <a:extLst>
              <a:ext uri="{FF2B5EF4-FFF2-40B4-BE49-F238E27FC236}">
                <a16:creationId xmlns:a16="http://schemas.microsoft.com/office/drawing/2014/main" id="{E5729FDF-8280-7D86-1369-9FF7F6330886}"/>
              </a:ext>
            </a:extLst>
          </p:cNvPr>
          <p:cNvSpPr>
            <a:spLocks noGrp="1"/>
          </p:cNvSpPr>
          <p:nvPr>
            <p:ph type="sldNum" sz="quarter" idx="12"/>
          </p:nvPr>
        </p:nvSpPr>
        <p:spPr/>
        <p:txBody>
          <a:bodyPr/>
          <a:lstStyle/>
          <a:p>
            <a:fld id="{F95E6910-D586-4B1A-BC87-A1DD68C0FBEB}" type="slidenum">
              <a:rPr lang="en-US" smtClean="0"/>
              <a:t>13</a:t>
            </a:fld>
            <a:endParaRPr lang="en-US" dirty="0"/>
          </a:p>
        </p:txBody>
      </p:sp>
      <p:sp>
        <p:nvSpPr>
          <p:cNvPr id="9" name="TextBox 8">
            <a:extLst>
              <a:ext uri="{FF2B5EF4-FFF2-40B4-BE49-F238E27FC236}">
                <a16:creationId xmlns:a16="http://schemas.microsoft.com/office/drawing/2014/main" id="{BA068922-3ED6-9B14-B6BD-2578512C8AAF}"/>
              </a:ext>
            </a:extLst>
          </p:cNvPr>
          <p:cNvSpPr txBox="1"/>
          <p:nvPr/>
        </p:nvSpPr>
        <p:spPr>
          <a:xfrm>
            <a:off x="120825" y="1534412"/>
            <a:ext cx="6004619" cy="4539704"/>
          </a:xfrm>
          <a:prstGeom prst="rect">
            <a:avLst/>
          </a:prstGeom>
          <a:noFill/>
        </p:spPr>
        <p:txBody>
          <a:bodyPr wrap="square">
            <a:spAutoFit/>
          </a:bodyPr>
          <a:lstStyle/>
          <a:p>
            <a:pPr marL="285750" indent="-285750">
              <a:spcAft>
                <a:spcPts val="1800"/>
              </a:spcAft>
              <a:buFont typeface="Arial" panose="020B0604020202020204" pitchFamily="34" charset="0"/>
              <a:buChar char="•"/>
            </a:pPr>
            <a:r>
              <a:rPr lang="fr-FR" dirty="0">
                <a:solidFill>
                  <a:srgbClr val="0070C0"/>
                </a:solidFill>
              </a:rPr>
              <a:t>Faible confiance: augmente recherche d’informations ou révision du jugement</a:t>
            </a:r>
            <a:br>
              <a:rPr lang="fr-FR" dirty="0">
                <a:solidFill>
                  <a:srgbClr val="0070C0"/>
                </a:solidFill>
              </a:rPr>
            </a:br>
            <a:r>
              <a:rPr lang="fr-FR" b="1" dirty="0">
                <a:solidFill>
                  <a:schemeClr val="bg2">
                    <a:lumMod val="25000"/>
                  </a:schemeClr>
                </a:solidFill>
              </a:rPr>
              <a:t>Mais l’incertitude offre également l’opportunité aux motivations d’influencer les croyances</a:t>
            </a:r>
          </a:p>
          <a:p>
            <a:pPr marL="285750" indent="-285750">
              <a:spcAft>
                <a:spcPts val="600"/>
              </a:spcAft>
              <a:buFont typeface="Arial" panose="020B0604020202020204" pitchFamily="34" charset="0"/>
              <a:buChar char="•"/>
            </a:pPr>
            <a:r>
              <a:rPr lang="fr-FR" dirty="0">
                <a:solidFill>
                  <a:srgbClr val="0070C0"/>
                </a:solidFill>
              </a:rPr>
              <a:t>La calibration de la confiance joue un rôle important: </a:t>
            </a:r>
          </a:p>
          <a:p>
            <a:pPr marL="742950" lvl="1" indent="-285750">
              <a:spcAft>
                <a:spcPts val="600"/>
              </a:spcAft>
              <a:buFont typeface="Arial" panose="020B0604020202020204" pitchFamily="34" charset="0"/>
              <a:buChar char="•"/>
            </a:pPr>
            <a:r>
              <a:rPr lang="fr-FR" dirty="0">
                <a:solidFill>
                  <a:schemeClr val="bg2">
                    <a:lumMod val="25000"/>
                  </a:schemeClr>
                </a:solidFill>
              </a:rPr>
              <a:t>Sur-confiance réduit la probabilité de recherche </a:t>
            </a:r>
          </a:p>
          <a:p>
            <a:pPr marL="742950" lvl="1" indent="-285750">
              <a:spcAft>
                <a:spcPts val="600"/>
              </a:spcAft>
              <a:buFont typeface="Arial" panose="020B0604020202020204" pitchFamily="34" charset="0"/>
              <a:buChar char="•"/>
            </a:pPr>
            <a:r>
              <a:rPr lang="fr-FR" dirty="0">
                <a:solidFill>
                  <a:schemeClr val="bg2">
                    <a:lumMod val="25000"/>
                  </a:schemeClr>
                </a:solidFill>
              </a:rPr>
              <a:t>Sous-confiance affecte la décision</a:t>
            </a:r>
          </a:p>
          <a:p>
            <a:pPr marL="742950" lvl="1" indent="-285750">
              <a:spcAft>
                <a:spcPts val="1800"/>
              </a:spcAft>
              <a:buFont typeface="Arial" panose="020B0604020202020204" pitchFamily="34" charset="0"/>
              <a:buChar char="•"/>
            </a:pPr>
            <a:r>
              <a:rPr lang="fr-FR" dirty="0">
                <a:solidFill>
                  <a:schemeClr val="bg2">
                    <a:lumMod val="25000"/>
                  </a:schemeClr>
                </a:solidFill>
              </a:rPr>
              <a:t>La calibration sujette à variance (intra/inter)</a:t>
            </a:r>
          </a:p>
          <a:p>
            <a:pPr marL="285750" indent="-285750">
              <a:spcAft>
                <a:spcPts val="600"/>
              </a:spcAft>
              <a:buFont typeface="Arial" panose="020B0604020202020204" pitchFamily="34" charset="0"/>
              <a:buChar char="•"/>
            </a:pPr>
            <a:r>
              <a:rPr lang="fr-FR" dirty="0">
                <a:solidFill>
                  <a:srgbClr val="0070C0"/>
                </a:solidFill>
              </a:rPr>
              <a:t>Le processus de jugement est influencé par</a:t>
            </a:r>
            <a:r>
              <a:rPr lang="fr-FR" dirty="0">
                <a:solidFill>
                  <a:schemeClr val="bg2">
                    <a:lumMod val="25000"/>
                  </a:schemeClr>
                </a:solidFill>
              </a:rPr>
              <a:t>: </a:t>
            </a:r>
          </a:p>
          <a:p>
            <a:pPr marL="742950" lvl="1" indent="-285750">
              <a:spcAft>
                <a:spcPts val="600"/>
              </a:spcAft>
              <a:buFont typeface="Arial" panose="020B0604020202020204" pitchFamily="34" charset="0"/>
              <a:buChar char="•"/>
            </a:pPr>
            <a:r>
              <a:rPr lang="fr-FR" dirty="0">
                <a:solidFill>
                  <a:srgbClr val="0070C0"/>
                </a:solidFill>
              </a:rPr>
              <a:t>Des facteurs motivationnels</a:t>
            </a:r>
            <a:r>
              <a:rPr lang="fr-FR" dirty="0">
                <a:solidFill>
                  <a:schemeClr val="bg2">
                    <a:lumMod val="25000"/>
                  </a:schemeClr>
                </a:solidFill>
              </a:rPr>
              <a:t>: Tolérance à l’incertitude/ambiguïté, Illusion de contrôle, Méta-croyances, vision optimiste de soi/du monde</a:t>
            </a:r>
          </a:p>
          <a:p>
            <a:pPr marL="742950" lvl="1" indent="-285750">
              <a:spcAft>
                <a:spcPts val="600"/>
              </a:spcAft>
              <a:buFont typeface="Arial" panose="020B0604020202020204" pitchFamily="34" charset="0"/>
              <a:buChar char="•"/>
            </a:pPr>
            <a:r>
              <a:rPr lang="fr-FR" dirty="0">
                <a:solidFill>
                  <a:srgbClr val="0070C0"/>
                </a:solidFill>
              </a:rPr>
              <a:t>Nos modèles de nous-même </a:t>
            </a:r>
            <a:r>
              <a:rPr lang="fr-FR" dirty="0">
                <a:solidFill>
                  <a:schemeClr val="bg2">
                    <a:lumMod val="25000"/>
                  </a:schemeClr>
                </a:solidFill>
              </a:rPr>
              <a:t>(appris/hérités)</a:t>
            </a:r>
          </a:p>
        </p:txBody>
      </p:sp>
      <p:sp>
        <p:nvSpPr>
          <p:cNvPr id="12" name="TextBox 11">
            <a:extLst>
              <a:ext uri="{FF2B5EF4-FFF2-40B4-BE49-F238E27FC236}">
                <a16:creationId xmlns:a16="http://schemas.microsoft.com/office/drawing/2014/main" id="{77878F03-870E-BBB6-CB0A-7889CD61BC40}"/>
              </a:ext>
            </a:extLst>
          </p:cNvPr>
          <p:cNvSpPr txBox="1"/>
          <p:nvPr/>
        </p:nvSpPr>
        <p:spPr>
          <a:xfrm>
            <a:off x="101327" y="6445955"/>
            <a:ext cx="4722921" cy="307777"/>
          </a:xfrm>
          <a:prstGeom prst="rect">
            <a:avLst/>
          </a:prstGeom>
          <a:noFill/>
        </p:spPr>
        <p:txBody>
          <a:bodyPr wrap="square" rtlCol="0">
            <a:spAutoFit/>
          </a:bodyPr>
          <a:lstStyle/>
          <a:p>
            <a:r>
              <a:rPr lang="en-GB" sz="1400" dirty="0">
                <a:solidFill>
                  <a:schemeClr val="bg2">
                    <a:lumMod val="25000"/>
                  </a:schemeClr>
                </a:solidFill>
                <a:ea typeface="Segoe UI Symbol" panose="020B0502040204020203" pitchFamily="34" charset="0"/>
              </a:rPr>
              <a:t>Fleming and Daw, 2017 ; Schulz et al., 2021 </a:t>
            </a:r>
            <a:r>
              <a:rPr lang="fr-FR" sz="1400" dirty="0"/>
              <a:t>; Fleming, 2024</a:t>
            </a:r>
            <a:endParaRPr lang="en-US" sz="1400" dirty="0"/>
          </a:p>
        </p:txBody>
      </p:sp>
      <p:grpSp>
        <p:nvGrpSpPr>
          <p:cNvPr id="113" name="Group 112">
            <a:extLst>
              <a:ext uri="{FF2B5EF4-FFF2-40B4-BE49-F238E27FC236}">
                <a16:creationId xmlns:a16="http://schemas.microsoft.com/office/drawing/2014/main" id="{D2971B67-AD5A-0DFB-EF24-44AAFA4BB23F}"/>
              </a:ext>
            </a:extLst>
          </p:cNvPr>
          <p:cNvGrpSpPr/>
          <p:nvPr/>
        </p:nvGrpSpPr>
        <p:grpSpPr>
          <a:xfrm>
            <a:off x="9839340" y="4916510"/>
            <a:ext cx="1061822" cy="1445834"/>
            <a:chOff x="9839340" y="4916510"/>
            <a:chExt cx="1061822" cy="1445834"/>
          </a:xfrm>
        </p:grpSpPr>
        <p:pic>
          <p:nvPicPr>
            <p:cNvPr id="110" name="Image 34">
              <a:extLst>
                <a:ext uri="{FF2B5EF4-FFF2-40B4-BE49-F238E27FC236}">
                  <a16:creationId xmlns:a16="http://schemas.microsoft.com/office/drawing/2014/main" id="{64153EE9-A987-4C58-DF2B-0EBD8A71C554}"/>
                </a:ext>
              </a:extLst>
            </p:cNvPr>
            <p:cNvPicPr>
              <a:picLocks noChangeAspect="1"/>
            </p:cNvPicPr>
            <p:nvPr/>
          </p:nvPicPr>
          <p:blipFill rotWithShape="1">
            <a:blip r:embed="rId3"/>
            <a:srcRect l="66052" t="18760" r="17262" b="1741"/>
            <a:stretch>
              <a:fillRect/>
            </a:stretch>
          </p:blipFill>
          <p:spPr>
            <a:xfrm>
              <a:off x="9839340" y="4916510"/>
              <a:ext cx="1061822" cy="1445834"/>
            </a:xfrm>
            <a:prstGeom prst="rect">
              <a:avLst/>
            </a:prstGeom>
          </p:spPr>
        </p:pic>
        <p:sp>
          <p:nvSpPr>
            <p:cNvPr id="45" name="TextBox 44">
              <a:extLst>
                <a:ext uri="{FF2B5EF4-FFF2-40B4-BE49-F238E27FC236}">
                  <a16:creationId xmlns:a16="http://schemas.microsoft.com/office/drawing/2014/main" id="{0EA5E654-1B48-FFD8-1FB5-256F172DC4AA}"/>
                </a:ext>
              </a:extLst>
            </p:cNvPr>
            <p:cNvSpPr txBox="1"/>
            <p:nvPr/>
          </p:nvSpPr>
          <p:spPr>
            <a:xfrm>
              <a:off x="9947281" y="5815375"/>
              <a:ext cx="897361" cy="430887"/>
            </a:xfrm>
            <a:prstGeom prst="rect">
              <a:avLst/>
            </a:prstGeom>
            <a:solidFill>
              <a:schemeClr val="bg1"/>
            </a:solidFill>
          </p:spPr>
          <p:txBody>
            <a:bodyPr wrap="square" rtlCol="0">
              <a:spAutoFit/>
            </a:bodyPr>
            <a:lstStyle/>
            <a:p>
              <a:pPr algn="ctr"/>
              <a:r>
                <a:rPr lang="fr-FR" sz="1100" dirty="0"/>
                <a:t>Deuxième stimulus</a:t>
              </a:r>
              <a:endParaRPr lang="en-US" sz="1100" dirty="0"/>
            </a:p>
          </p:txBody>
        </p:sp>
      </p:grpSp>
      <p:grpSp>
        <p:nvGrpSpPr>
          <p:cNvPr id="109" name="Group 108">
            <a:extLst>
              <a:ext uri="{FF2B5EF4-FFF2-40B4-BE49-F238E27FC236}">
                <a16:creationId xmlns:a16="http://schemas.microsoft.com/office/drawing/2014/main" id="{DB3DBA69-2F8A-45B4-C569-EC30F5D9E3CD}"/>
              </a:ext>
            </a:extLst>
          </p:cNvPr>
          <p:cNvGrpSpPr/>
          <p:nvPr/>
        </p:nvGrpSpPr>
        <p:grpSpPr>
          <a:xfrm>
            <a:off x="7672212" y="234233"/>
            <a:ext cx="4496745" cy="2355096"/>
            <a:chOff x="7672212" y="234233"/>
            <a:chExt cx="4496745" cy="2355096"/>
          </a:xfrm>
        </p:grpSpPr>
        <p:grpSp>
          <p:nvGrpSpPr>
            <p:cNvPr id="72" name="Group 71">
              <a:extLst>
                <a:ext uri="{FF2B5EF4-FFF2-40B4-BE49-F238E27FC236}">
                  <a16:creationId xmlns:a16="http://schemas.microsoft.com/office/drawing/2014/main" id="{471E9AD3-0817-9644-3726-890CC6148EF1}"/>
                </a:ext>
              </a:extLst>
            </p:cNvPr>
            <p:cNvGrpSpPr/>
            <p:nvPr/>
          </p:nvGrpSpPr>
          <p:grpSpPr>
            <a:xfrm>
              <a:off x="8050616" y="234233"/>
              <a:ext cx="4118341" cy="2355096"/>
              <a:chOff x="8145205" y="1740838"/>
              <a:chExt cx="4118341" cy="2355096"/>
            </a:xfrm>
          </p:grpSpPr>
          <p:pic>
            <p:nvPicPr>
              <p:cNvPr id="74" name="Picture 73" descr="A diagram of a graph&#10;&#10;AI-generated content may be incorrect.">
                <a:extLst>
                  <a:ext uri="{FF2B5EF4-FFF2-40B4-BE49-F238E27FC236}">
                    <a16:creationId xmlns:a16="http://schemas.microsoft.com/office/drawing/2014/main" id="{209CD970-5F2A-64B6-410A-5943E1AB3296}"/>
                  </a:ext>
                </a:extLst>
              </p:cNvPr>
              <p:cNvPicPr>
                <a:picLocks noChangeAspect="1"/>
              </p:cNvPicPr>
              <p:nvPr/>
            </p:nvPicPr>
            <p:blipFill>
              <a:blip r:embed="rId4">
                <a:extLst>
                  <a:ext uri="{28A0092B-C50C-407E-A947-70E740481C1C}">
                    <a14:useLocalDpi xmlns:a14="http://schemas.microsoft.com/office/drawing/2010/main" val="0"/>
                  </a:ext>
                </a:extLst>
              </a:blip>
              <a:srcRect l="31054" t="20309" b="18462"/>
              <a:stretch>
                <a:fillRect/>
              </a:stretch>
            </p:blipFill>
            <p:spPr>
              <a:xfrm>
                <a:off x="8195732" y="1837045"/>
                <a:ext cx="3996267" cy="1991612"/>
              </a:xfrm>
              <a:prstGeom prst="rect">
                <a:avLst/>
              </a:prstGeom>
            </p:spPr>
          </p:pic>
          <p:sp>
            <p:nvSpPr>
              <p:cNvPr id="77" name="TextBox 76">
                <a:extLst>
                  <a:ext uri="{FF2B5EF4-FFF2-40B4-BE49-F238E27FC236}">
                    <a16:creationId xmlns:a16="http://schemas.microsoft.com/office/drawing/2014/main" id="{0131968C-F1CF-CEAC-7AFB-51D2EF149995}"/>
                  </a:ext>
                </a:extLst>
              </p:cNvPr>
              <p:cNvSpPr txBox="1"/>
              <p:nvPr/>
            </p:nvSpPr>
            <p:spPr>
              <a:xfrm>
                <a:off x="8195733" y="1740838"/>
                <a:ext cx="1422400" cy="261610"/>
              </a:xfrm>
              <a:prstGeom prst="rect">
                <a:avLst/>
              </a:prstGeom>
              <a:solidFill>
                <a:schemeClr val="bg1"/>
              </a:solidFill>
            </p:spPr>
            <p:txBody>
              <a:bodyPr wrap="square" rtlCol="0">
                <a:spAutoFit/>
              </a:bodyPr>
              <a:lstStyle/>
              <a:p>
                <a:pPr algn="ctr"/>
                <a:r>
                  <a:rPr lang="fr-FR" sz="1100" dirty="0"/>
                  <a:t>Seuil de décision</a:t>
                </a:r>
                <a:endParaRPr lang="en-US" sz="1100" dirty="0"/>
              </a:p>
            </p:txBody>
          </p:sp>
          <p:sp>
            <p:nvSpPr>
              <p:cNvPr id="78" name="TextBox 77">
                <a:extLst>
                  <a:ext uri="{FF2B5EF4-FFF2-40B4-BE49-F238E27FC236}">
                    <a16:creationId xmlns:a16="http://schemas.microsoft.com/office/drawing/2014/main" id="{E2020AD5-DAF7-C57A-E519-DB1CFDD6E5E6}"/>
                  </a:ext>
                </a:extLst>
              </p:cNvPr>
              <p:cNvSpPr txBox="1"/>
              <p:nvPr/>
            </p:nvSpPr>
            <p:spPr>
              <a:xfrm>
                <a:off x="8145205" y="2581494"/>
                <a:ext cx="757111" cy="430887"/>
              </a:xfrm>
              <a:prstGeom prst="rect">
                <a:avLst/>
              </a:prstGeom>
              <a:solidFill>
                <a:schemeClr val="bg1"/>
              </a:solidFill>
            </p:spPr>
            <p:txBody>
              <a:bodyPr wrap="square" rtlCol="0">
                <a:spAutoFit/>
              </a:bodyPr>
              <a:lstStyle/>
              <a:p>
                <a:pPr algn="ctr"/>
                <a:r>
                  <a:rPr lang="fr-FR" sz="1100" dirty="0"/>
                  <a:t>Point de départ</a:t>
                </a:r>
                <a:endParaRPr lang="en-US" sz="1100" dirty="0"/>
              </a:p>
            </p:txBody>
          </p:sp>
          <p:sp>
            <p:nvSpPr>
              <p:cNvPr id="79" name="TextBox 78">
                <a:extLst>
                  <a:ext uri="{FF2B5EF4-FFF2-40B4-BE49-F238E27FC236}">
                    <a16:creationId xmlns:a16="http://schemas.microsoft.com/office/drawing/2014/main" id="{9A20CD42-9BB9-FAFF-A994-382CD0EADBB1}"/>
                  </a:ext>
                </a:extLst>
              </p:cNvPr>
              <p:cNvSpPr txBox="1"/>
              <p:nvPr/>
            </p:nvSpPr>
            <p:spPr>
              <a:xfrm>
                <a:off x="11457188" y="3834324"/>
                <a:ext cx="656057" cy="261610"/>
              </a:xfrm>
              <a:prstGeom prst="rect">
                <a:avLst/>
              </a:prstGeom>
              <a:solidFill>
                <a:schemeClr val="bg1"/>
              </a:solidFill>
            </p:spPr>
            <p:txBody>
              <a:bodyPr wrap="square" rtlCol="0">
                <a:spAutoFit/>
              </a:bodyPr>
              <a:lstStyle/>
              <a:p>
                <a:pPr algn="ctr"/>
                <a:r>
                  <a:rPr lang="fr-FR" sz="1100" dirty="0"/>
                  <a:t>temps</a:t>
                </a:r>
                <a:endParaRPr lang="en-US" sz="1100" dirty="0"/>
              </a:p>
            </p:txBody>
          </p:sp>
          <p:sp>
            <p:nvSpPr>
              <p:cNvPr id="82" name="TextBox 81">
                <a:extLst>
                  <a:ext uri="{FF2B5EF4-FFF2-40B4-BE49-F238E27FC236}">
                    <a16:creationId xmlns:a16="http://schemas.microsoft.com/office/drawing/2014/main" id="{0297751F-028C-FD4F-237B-0A44AF441343}"/>
                  </a:ext>
                </a:extLst>
              </p:cNvPr>
              <p:cNvSpPr txBox="1"/>
              <p:nvPr/>
            </p:nvSpPr>
            <p:spPr>
              <a:xfrm>
                <a:off x="10440663" y="2157879"/>
                <a:ext cx="1822883" cy="600164"/>
              </a:xfrm>
              <a:prstGeom prst="rect">
                <a:avLst/>
              </a:prstGeom>
              <a:solidFill>
                <a:schemeClr val="bg1"/>
              </a:solidFill>
            </p:spPr>
            <p:txBody>
              <a:bodyPr wrap="square" rtlCol="0">
                <a:spAutoFit/>
              </a:bodyPr>
              <a:lstStyle/>
              <a:p>
                <a:pPr algn="ctr"/>
                <a:r>
                  <a:rPr lang="fr-FR" sz="1100" b="1" dirty="0">
                    <a:solidFill>
                      <a:schemeClr val="accent2"/>
                    </a:solidFill>
                  </a:rPr>
                  <a:t>Evidence sensorielle par unité de temps </a:t>
                </a:r>
                <a:br>
                  <a:rPr lang="fr-FR" sz="1100" b="1" dirty="0">
                    <a:solidFill>
                      <a:schemeClr val="accent2"/>
                    </a:solidFill>
                  </a:rPr>
                </a:br>
                <a:r>
                  <a:rPr lang="fr-FR" sz="1100" b="1" dirty="0">
                    <a:solidFill>
                      <a:schemeClr val="accent2"/>
                    </a:solidFill>
                  </a:rPr>
                  <a:t>(taux de dérive)</a:t>
                </a:r>
                <a:endParaRPr lang="en-US" sz="1100" b="1" dirty="0">
                  <a:solidFill>
                    <a:schemeClr val="accent2"/>
                  </a:solidFill>
                </a:endParaRPr>
              </a:p>
            </p:txBody>
          </p:sp>
          <p:sp>
            <p:nvSpPr>
              <p:cNvPr id="83" name="TextBox 82">
                <a:extLst>
                  <a:ext uri="{FF2B5EF4-FFF2-40B4-BE49-F238E27FC236}">
                    <a16:creationId xmlns:a16="http://schemas.microsoft.com/office/drawing/2014/main" id="{211E0E67-FD59-7358-1158-0FF84932D6D8}"/>
                  </a:ext>
                </a:extLst>
              </p:cNvPr>
              <p:cNvSpPr txBox="1"/>
              <p:nvPr/>
            </p:nvSpPr>
            <p:spPr>
              <a:xfrm>
                <a:off x="11353800" y="1740838"/>
                <a:ext cx="801511" cy="430887"/>
              </a:xfrm>
              <a:prstGeom prst="rect">
                <a:avLst/>
              </a:prstGeom>
              <a:solidFill>
                <a:schemeClr val="bg1"/>
              </a:solidFill>
            </p:spPr>
            <p:txBody>
              <a:bodyPr wrap="square" rtlCol="0">
                <a:spAutoFit/>
              </a:bodyPr>
              <a:lstStyle/>
              <a:p>
                <a:pPr algn="ctr"/>
                <a:r>
                  <a:rPr lang="fr-FR" sz="1100" b="1" dirty="0">
                    <a:solidFill>
                      <a:srgbClr val="0070C0"/>
                    </a:solidFill>
                  </a:rPr>
                  <a:t>Droite (correct)</a:t>
                </a:r>
                <a:endParaRPr lang="en-US" sz="1100" b="1" dirty="0">
                  <a:solidFill>
                    <a:srgbClr val="0070C0"/>
                  </a:solidFill>
                </a:endParaRPr>
              </a:p>
            </p:txBody>
          </p:sp>
          <p:sp>
            <p:nvSpPr>
              <p:cNvPr id="84" name="TextBox 83">
                <a:extLst>
                  <a:ext uri="{FF2B5EF4-FFF2-40B4-BE49-F238E27FC236}">
                    <a16:creationId xmlns:a16="http://schemas.microsoft.com/office/drawing/2014/main" id="{9F6A2E51-B86E-3637-6C66-FFA6394A721B}"/>
                  </a:ext>
                </a:extLst>
              </p:cNvPr>
              <p:cNvSpPr txBox="1"/>
              <p:nvPr/>
            </p:nvSpPr>
            <p:spPr>
              <a:xfrm>
                <a:off x="11308643" y="3279497"/>
                <a:ext cx="877237" cy="430887"/>
              </a:xfrm>
              <a:prstGeom prst="rect">
                <a:avLst/>
              </a:prstGeom>
              <a:solidFill>
                <a:schemeClr val="bg1"/>
              </a:solidFill>
            </p:spPr>
            <p:txBody>
              <a:bodyPr wrap="square" rtlCol="0">
                <a:spAutoFit/>
              </a:bodyPr>
              <a:lstStyle/>
              <a:p>
                <a:pPr algn="ctr"/>
                <a:r>
                  <a:rPr lang="fr-FR" sz="1100" b="1" dirty="0">
                    <a:solidFill>
                      <a:srgbClr val="FFC000"/>
                    </a:solidFill>
                  </a:rPr>
                  <a:t>Gauche (incorrect)</a:t>
                </a:r>
                <a:endParaRPr lang="en-US" sz="1100" b="1" dirty="0">
                  <a:solidFill>
                    <a:srgbClr val="FFC000"/>
                  </a:solidFill>
                </a:endParaRPr>
              </a:p>
            </p:txBody>
          </p:sp>
        </p:grpSp>
        <p:cxnSp>
          <p:nvCxnSpPr>
            <p:cNvPr id="56" name="Connecteur droit avec flèche 20">
              <a:extLst>
                <a:ext uri="{FF2B5EF4-FFF2-40B4-BE49-F238E27FC236}">
                  <a16:creationId xmlns:a16="http://schemas.microsoft.com/office/drawing/2014/main" id="{DE0A237B-17A6-5BDE-CD96-E3BF6006EED0}"/>
                </a:ext>
              </a:extLst>
            </p:cNvPr>
            <p:cNvCxnSpPr>
              <a:cxnSpLocks/>
            </p:cNvCxnSpPr>
            <p:nvPr/>
          </p:nvCxnSpPr>
          <p:spPr>
            <a:xfrm>
              <a:off x="7672212" y="1335183"/>
              <a:ext cx="42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48330E81-77D8-163F-526F-62EC71B0B461}"/>
                </a:ext>
              </a:extLst>
            </p:cNvPr>
            <p:cNvSpPr/>
            <p:nvPr/>
          </p:nvSpPr>
          <p:spPr>
            <a:xfrm>
              <a:off x="9999957" y="665120"/>
              <a:ext cx="436815" cy="43876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E405BA1D-CF0C-320D-500C-8D7E93552AD3}"/>
              </a:ext>
            </a:extLst>
          </p:cNvPr>
          <p:cNvGrpSpPr/>
          <p:nvPr/>
        </p:nvGrpSpPr>
        <p:grpSpPr>
          <a:xfrm>
            <a:off x="10898515" y="4781260"/>
            <a:ext cx="1131297" cy="1581083"/>
            <a:chOff x="10898515" y="4781260"/>
            <a:chExt cx="1131297" cy="1581083"/>
          </a:xfrm>
        </p:grpSpPr>
        <p:grpSp>
          <p:nvGrpSpPr>
            <p:cNvPr id="114" name="Group 113">
              <a:extLst>
                <a:ext uri="{FF2B5EF4-FFF2-40B4-BE49-F238E27FC236}">
                  <a16:creationId xmlns:a16="http://schemas.microsoft.com/office/drawing/2014/main" id="{9411C8CF-115E-2807-D456-4346A96F2F82}"/>
                </a:ext>
              </a:extLst>
            </p:cNvPr>
            <p:cNvGrpSpPr/>
            <p:nvPr/>
          </p:nvGrpSpPr>
          <p:grpSpPr>
            <a:xfrm>
              <a:off x="10898515" y="4781260"/>
              <a:ext cx="1131297" cy="1581083"/>
              <a:chOff x="10898515" y="4781260"/>
              <a:chExt cx="1131297" cy="1581083"/>
            </a:xfrm>
          </p:grpSpPr>
          <p:pic>
            <p:nvPicPr>
              <p:cNvPr id="111" name="Image 34">
                <a:extLst>
                  <a:ext uri="{FF2B5EF4-FFF2-40B4-BE49-F238E27FC236}">
                    <a16:creationId xmlns:a16="http://schemas.microsoft.com/office/drawing/2014/main" id="{E7865A52-C6DD-2B9E-82FA-7FBB4E0003CE}"/>
                  </a:ext>
                </a:extLst>
              </p:cNvPr>
              <p:cNvPicPr>
                <a:picLocks noChangeAspect="1"/>
              </p:cNvPicPr>
              <p:nvPr/>
            </p:nvPicPr>
            <p:blipFill rotWithShape="1">
              <a:blip r:embed="rId3"/>
              <a:srcRect l="82191" t="11323" r="32" b="1741"/>
              <a:stretch>
                <a:fillRect/>
              </a:stretch>
            </p:blipFill>
            <p:spPr>
              <a:xfrm>
                <a:off x="10898515" y="4781260"/>
                <a:ext cx="1131297" cy="1581083"/>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147ABF-F1DC-FEEF-3E58-90D056407356}"/>
                      </a:ext>
                    </a:extLst>
                  </p:cNvPr>
                  <p:cNvSpPr txBox="1"/>
                  <p:nvPr/>
                </p:nvSpPr>
                <p:spPr>
                  <a:xfrm>
                    <a:off x="10933353" y="5805131"/>
                    <a:ext cx="897361" cy="430887"/>
                  </a:xfrm>
                  <a:prstGeom prst="rect">
                    <a:avLst/>
                  </a:prstGeom>
                  <a:solidFill>
                    <a:schemeClr val="bg1"/>
                  </a:solidFill>
                </p:spPr>
                <p:txBody>
                  <a:bodyPr wrap="square" rtlCol="0">
                    <a:spAutoFit/>
                  </a:bodyPr>
                  <a:lstStyle/>
                  <a:p>
                    <a:pPr algn="ctr"/>
                    <a:r>
                      <a:rPr lang="fr-FR" sz="1100" dirty="0"/>
                      <a:t>Décision finale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𝐹</m:t>
                            </m:r>
                          </m:sub>
                        </m:sSub>
                      </m:oMath>
                    </a14:m>
                    <a:endParaRPr lang="en-US" sz="1100" dirty="0"/>
                  </a:p>
                </p:txBody>
              </p:sp>
            </mc:Choice>
            <mc:Fallback xmlns="">
              <p:sp>
                <p:nvSpPr>
                  <p:cNvPr id="46" name="TextBox 45">
                    <a:extLst>
                      <a:ext uri="{FF2B5EF4-FFF2-40B4-BE49-F238E27FC236}">
                        <a16:creationId xmlns:a16="http://schemas.microsoft.com/office/drawing/2014/main" id="{D6147ABF-F1DC-FEEF-3E58-90D056407356}"/>
                      </a:ext>
                    </a:extLst>
                  </p:cNvPr>
                  <p:cNvSpPr txBox="1">
                    <a:spLocks noRot="1" noChangeAspect="1" noMove="1" noResize="1" noEditPoints="1" noAdjustHandles="1" noChangeArrowheads="1" noChangeShapeType="1" noTextEdit="1"/>
                  </p:cNvSpPr>
                  <p:nvPr/>
                </p:nvSpPr>
                <p:spPr>
                  <a:xfrm>
                    <a:off x="10933353" y="5805131"/>
                    <a:ext cx="897361" cy="430887"/>
                  </a:xfrm>
                  <a:prstGeom prst="rect">
                    <a:avLst/>
                  </a:prstGeom>
                  <a:blipFill>
                    <a:blip r:embed="rId5"/>
                    <a:stretch>
                      <a:fillRect t="-1408" b="-8451"/>
                    </a:stretch>
                  </a:blipFill>
                </p:spPr>
                <p:txBody>
                  <a:bodyPr/>
                  <a:lstStyle/>
                  <a:p>
                    <a:r>
                      <a:rPr lang="en-US">
                        <a:noFill/>
                      </a:rPr>
                      <a:t> </a:t>
                    </a:r>
                  </a:p>
                </p:txBody>
              </p:sp>
            </mc:Fallback>
          </mc:AlternateContent>
        </p:grpSp>
        <p:sp>
          <p:nvSpPr>
            <p:cNvPr id="142" name="TextBox 141">
              <a:extLst>
                <a:ext uri="{FF2B5EF4-FFF2-40B4-BE49-F238E27FC236}">
                  <a16:creationId xmlns:a16="http://schemas.microsoft.com/office/drawing/2014/main" id="{A7713820-11A9-145D-7D8A-33EBA49F8AB6}"/>
                </a:ext>
              </a:extLst>
            </p:cNvPr>
            <p:cNvSpPr txBox="1"/>
            <p:nvPr/>
          </p:nvSpPr>
          <p:spPr>
            <a:xfrm>
              <a:off x="11033237" y="5353238"/>
              <a:ext cx="369192" cy="261610"/>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143" name="TextBox 142">
              <a:extLst>
                <a:ext uri="{FF2B5EF4-FFF2-40B4-BE49-F238E27FC236}">
                  <a16:creationId xmlns:a16="http://schemas.microsoft.com/office/drawing/2014/main" id="{08591612-B71F-A516-8E29-B6B46A3F976E}"/>
                </a:ext>
              </a:extLst>
            </p:cNvPr>
            <p:cNvSpPr txBox="1"/>
            <p:nvPr/>
          </p:nvSpPr>
          <p:spPr>
            <a:xfrm>
              <a:off x="11447077" y="5353238"/>
              <a:ext cx="369192" cy="261610"/>
            </a:xfrm>
            <a:prstGeom prst="rect">
              <a:avLst/>
            </a:prstGeom>
            <a:solidFill>
              <a:srgbClr val="0070C0"/>
            </a:solidFill>
          </p:spPr>
          <p:txBody>
            <a:bodyPr wrap="square" rtlCol="0" anchor="ctr">
              <a:spAutoFit/>
            </a:bodyPr>
            <a:lstStyle/>
            <a:p>
              <a:pPr algn="ctr"/>
              <a:r>
                <a:rPr lang="fr-FR" sz="1100" dirty="0"/>
                <a:t>D</a:t>
              </a:r>
              <a:endParaRPr lang="en-US" sz="1100" dirty="0"/>
            </a:p>
          </p:txBody>
        </p:sp>
        <p:sp>
          <p:nvSpPr>
            <p:cNvPr id="144" name="Rectangle 143">
              <a:extLst>
                <a:ext uri="{FF2B5EF4-FFF2-40B4-BE49-F238E27FC236}">
                  <a16:creationId xmlns:a16="http://schemas.microsoft.com/office/drawing/2014/main" id="{7724C042-DEF3-2828-A04C-F9BD5FF731DD}"/>
                </a:ext>
              </a:extLst>
            </p:cNvPr>
            <p:cNvSpPr/>
            <p:nvPr/>
          </p:nvSpPr>
          <p:spPr>
            <a:xfrm>
              <a:off x="11441949" y="5353238"/>
              <a:ext cx="378255" cy="261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7844BD37-7252-18F5-0FC3-2C36FCDC60F6}"/>
              </a:ext>
            </a:extLst>
          </p:cNvPr>
          <p:cNvGrpSpPr/>
          <p:nvPr/>
        </p:nvGrpSpPr>
        <p:grpSpPr>
          <a:xfrm>
            <a:off x="6295546" y="1170919"/>
            <a:ext cx="5017390" cy="3635503"/>
            <a:chOff x="6295546" y="1044799"/>
            <a:chExt cx="5017390" cy="3635503"/>
          </a:xfrm>
        </p:grpSpPr>
        <p:grpSp>
          <p:nvGrpSpPr>
            <p:cNvPr id="99" name="Group 98">
              <a:extLst>
                <a:ext uri="{FF2B5EF4-FFF2-40B4-BE49-F238E27FC236}">
                  <a16:creationId xmlns:a16="http://schemas.microsoft.com/office/drawing/2014/main" id="{945D60C6-F390-515A-AD8B-B11CF22653C4}"/>
                </a:ext>
              </a:extLst>
            </p:cNvPr>
            <p:cNvGrpSpPr/>
            <p:nvPr/>
          </p:nvGrpSpPr>
          <p:grpSpPr>
            <a:xfrm>
              <a:off x="6295546" y="2344142"/>
              <a:ext cx="5017390" cy="2336160"/>
              <a:chOff x="6295546" y="2344142"/>
              <a:chExt cx="5017390" cy="2336160"/>
            </a:xfrm>
          </p:grpSpPr>
          <p:grpSp>
            <p:nvGrpSpPr>
              <p:cNvPr id="92" name="Group 91">
                <a:extLst>
                  <a:ext uri="{FF2B5EF4-FFF2-40B4-BE49-F238E27FC236}">
                    <a16:creationId xmlns:a16="http://schemas.microsoft.com/office/drawing/2014/main" id="{CA37B0C3-3EFC-BD4F-18F2-03F66DB47F5F}"/>
                  </a:ext>
                </a:extLst>
              </p:cNvPr>
              <p:cNvGrpSpPr/>
              <p:nvPr/>
            </p:nvGrpSpPr>
            <p:grpSpPr>
              <a:xfrm>
                <a:off x="6563820" y="2344142"/>
                <a:ext cx="4439133" cy="2141025"/>
                <a:chOff x="6563820" y="2344142"/>
                <a:chExt cx="4439133" cy="2141025"/>
              </a:xfrm>
            </p:grpSpPr>
            <p:grpSp>
              <p:nvGrpSpPr>
                <p:cNvPr id="89" name="Group 88">
                  <a:extLst>
                    <a:ext uri="{FF2B5EF4-FFF2-40B4-BE49-F238E27FC236}">
                      <a16:creationId xmlns:a16="http://schemas.microsoft.com/office/drawing/2014/main" id="{F2785CEE-4173-E8C6-8F5D-D8B477059C14}"/>
                    </a:ext>
                  </a:extLst>
                </p:cNvPr>
                <p:cNvGrpSpPr>
                  <a:grpSpLocks noChangeAspect="1"/>
                </p:cNvGrpSpPr>
                <p:nvPr/>
              </p:nvGrpSpPr>
              <p:grpSpPr>
                <a:xfrm>
                  <a:off x="6563820" y="2344142"/>
                  <a:ext cx="4380084" cy="2120716"/>
                  <a:chOff x="6634757" y="2464515"/>
                  <a:chExt cx="4076282" cy="1973624"/>
                </a:xfrm>
              </p:grpSpPr>
              <p:pic>
                <p:nvPicPr>
                  <p:cNvPr id="62" name="Picture 61" descr="A diagram of a model&#10;&#10;AI-generated content may be incorrect.">
                    <a:extLst>
                      <a:ext uri="{FF2B5EF4-FFF2-40B4-BE49-F238E27FC236}">
                        <a16:creationId xmlns:a16="http://schemas.microsoft.com/office/drawing/2014/main" id="{596693BC-4FD0-2D57-681F-F1197160BCCE}"/>
                      </a:ext>
                    </a:extLst>
                  </p:cNvPr>
                  <p:cNvPicPr>
                    <a:picLocks noChangeAspect="1"/>
                  </p:cNvPicPr>
                  <p:nvPr/>
                </p:nvPicPr>
                <p:blipFill>
                  <a:blip r:embed="rId6">
                    <a:extLst>
                      <a:ext uri="{28A0092B-C50C-407E-A947-70E740481C1C}">
                        <a14:useLocalDpi xmlns:a14="http://schemas.microsoft.com/office/drawing/2010/main" val="0"/>
                      </a:ext>
                    </a:extLst>
                  </a:blip>
                  <a:srcRect t="10388" r="5285"/>
                  <a:stretch>
                    <a:fillRect/>
                  </a:stretch>
                </p:blipFill>
                <p:spPr>
                  <a:xfrm>
                    <a:off x="6634757" y="2464515"/>
                    <a:ext cx="4076282" cy="1973624"/>
                  </a:xfrm>
                  <a:prstGeom prst="rect">
                    <a:avLst/>
                  </a:prstGeom>
                </p:spPr>
              </p:pic>
              <p:sp>
                <p:nvSpPr>
                  <p:cNvPr id="67" name="TextBox 66">
                    <a:extLst>
                      <a:ext uri="{FF2B5EF4-FFF2-40B4-BE49-F238E27FC236}">
                        <a16:creationId xmlns:a16="http://schemas.microsoft.com/office/drawing/2014/main" id="{D61D9D62-DA6C-24D7-D50D-91016F1D6BAC}"/>
                      </a:ext>
                    </a:extLst>
                  </p:cNvPr>
                  <p:cNvSpPr txBox="1"/>
                  <p:nvPr/>
                </p:nvSpPr>
                <p:spPr>
                  <a:xfrm>
                    <a:off x="7023961" y="3489720"/>
                    <a:ext cx="343585" cy="243465"/>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68" name="TextBox 67">
                    <a:extLst>
                      <a:ext uri="{FF2B5EF4-FFF2-40B4-BE49-F238E27FC236}">
                        <a16:creationId xmlns:a16="http://schemas.microsoft.com/office/drawing/2014/main" id="{4DDD1AE8-CECE-41C9-77D3-D3BD99551EA9}"/>
                      </a:ext>
                    </a:extLst>
                  </p:cNvPr>
                  <p:cNvSpPr txBox="1"/>
                  <p:nvPr/>
                </p:nvSpPr>
                <p:spPr>
                  <a:xfrm>
                    <a:off x="8489697" y="4192452"/>
                    <a:ext cx="343585" cy="243465"/>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69" name="TextBox 68">
                    <a:extLst>
                      <a:ext uri="{FF2B5EF4-FFF2-40B4-BE49-F238E27FC236}">
                        <a16:creationId xmlns:a16="http://schemas.microsoft.com/office/drawing/2014/main" id="{FF31ED8F-31EA-8814-FEA1-368C7C097406}"/>
                      </a:ext>
                    </a:extLst>
                  </p:cNvPr>
                  <p:cNvSpPr txBox="1"/>
                  <p:nvPr/>
                </p:nvSpPr>
                <p:spPr>
                  <a:xfrm>
                    <a:off x="7610926" y="3499501"/>
                    <a:ext cx="343585" cy="243465"/>
                  </a:xfrm>
                  <a:prstGeom prst="rect">
                    <a:avLst/>
                  </a:prstGeom>
                  <a:solidFill>
                    <a:srgbClr val="0070C0"/>
                  </a:solidFill>
                </p:spPr>
                <p:txBody>
                  <a:bodyPr wrap="square" rtlCol="0" anchor="ctr">
                    <a:spAutoFit/>
                  </a:bodyPr>
                  <a:lstStyle/>
                  <a:p>
                    <a:pPr algn="ctr"/>
                    <a:r>
                      <a:rPr lang="fr-FR" sz="1100" dirty="0"/>
                      <a:t>D</a:t>
                    </a:r>
                    <a:endParaRPr lang="en-US" sz="1100" dirty="0"/>
                  </a:p>
                </p:txBody>
              </p:sp>
              <p:sp>
                <p:nvSpPr>
                  <p:cNvPr id="70" name="TextBox 69">
                    <a:extLst>
                      <a:ext uri="{FF2B5EF4-FFF2-40B4-BE49-F238E27FC236}">
                        <a16:creationId xmlns:a16="http://schemas.microsoft.com/office/drawing/2014/main" id="{2DE65EC9-84AE-D870-B1B2-200CB1AA25A3}"/>
                      </a:ext>
                    </a:extLst>
                  </p:cNvPr>
                  <p:cNvSpPr txBox="1"/>
                  <p:nvPr/>
                </p:nvSpPr>
                <p:spPr>
                  <a:xfrm>
                    <a:off x="8874833" y="4192452"/>
                    <a:ext cx="343585" cy="243465"/>
                  </a:xfrm>
                  <a:prstGeom prst="rect">
                    <a:avLst/>
                  </a:prstGeom>
                  <a:solidFill>
                    <a:srgbClr val="0070C0"/>
                  </a:solidFill>
                </p:spPr>
                <p:txBody>
                  <a:bodyPr wrap="square" rtlCol="0" anchor="ctr">
                    <a:spAutoFit/>
                  </a:bodyPr>
                  <a:lstStyle/>
                  <a:p>
                    <a:pPr algn="ctr"/>
                    <a:r>
                      <a:rPr lang="fr-FR" sz="1100" dirty="0"/>
                      <a:t>D</a:t>
                    </a:r>
                    <a:endParaRPr lang="en-US" sz="1100" dirty="0"/>
                  </a:p>
                </p:txBody>
              </p:sp>
            </p:grpSp>
            <p:sp>
              <p:nvSpPr>
                <p:cNvPr id="66" name="Rectangle 65">
                  <a:extLst>
                    <a:ext uri="{FF2B5EF4-FFF2-40B4-BE49-F238E27FC236}">
                      <a16:creationId xmlns:a16="http://schemas.microsoft.com/office/drawing/2014/main" id="{5B10601E-291D-E1B2-DFBF-5535259F6A69}"/>
                    </a:ext>
                  </a:extLst>
                </p:cNvPr>
                <p:cNvSpPr/>
                <p:nvPr/>
              </p:nvSpPr>
              <p:spPr>
                <a:xfrm>
                  <a:off x="6689640" y="4185926"/>
                  <a:ext cx="1430500" cy="299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Directions possibles</a:t>
                  </a:r>
                  <a:endParaRPr lang="en-US" sz="1100" dirty="0">
                    <a:solidFill>
                      <a:schemeClr val="tx1"/>
                    </a:solidFill>
                  </a:endParaRPr>
                </a:p>
              </p:txBody>
            </p:sp>
            <p:sp>
              <p:nvSpPr>
                <p:cNvPr id="91" name="Rectangle 90">
                  <a:extLst>
                    <a:ext uri="{FF2B5EF4-FFF2-40B4-BE49-F238E27FC236}">
                      <a16:creationId xmlns:a16="http://schemas.microsoft.com/office/drawing/2014/main" id="{61C145D8-122C-1329-EB39-70871916FF59}"/>
                    </a:ext>
                  </a:extLst>
                </p:cNvPr>
                <p:cNvSpPr/>
                <p:nvPr/>
              </p:nvSpPr>
              <p:spPr>
                <a:xfrm>
                  <a:off x="10350920" y="2386215"/>
                  <a:ext cx="652033" cy="39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20D7B6AC-579F-DA40-DE0C-9AFF0A1E5E3A}"/>
                  </a:ext>
                </a:extLst>
              </p:cNvPr>
              <p:cNvSpPr txBox="1"/>
              <p:nvPr/>
            </p:nvSpPr>
            <p:spPr>
              <a:xfrm>
                <a:off x="6295546" y="3019218"/>
                <a:ext cx="1636874" cy="261610"/>
              </a:xfrm>
              <a:prstGeom prst="rect">
                <a:avLst/>
              </a:prstGeom>
              <a:solidFill>
                <a:schemeClr val="bg1"/>
              </a:solidFill>
              <a:ln>
                <a:solidFill>
                  <a:schemeClr val="tx1"/>
                </a:solidFill>
              </a:ln>
            </p:spPr>
            <p:txBody>
              <a:bodyPr wrap="square" rtlCol="0">
                <a:spAutoFit/>
              </a:bodyPr>
              <a:lstStyle/>
              <a:p>
                <a:pPr algn="ctr"/>
                <a:r>
                  <a:rPr lang="fr-FR" sz="1100" dirty="0"/>
                  <a:t>Incertitude sensorielle</a:t>
                </a:r>
                <a:endParaRPr lang="en-US" sz="1100" dirty="0"/>
              </a:p>
            </p:txBody>
          </p:sp>
          <p:sp>
            <p:nvSpPr>
              <p:cNvPr id="94" name="TextBox 93">
                <a:extLst>
                  <a:ext uri="{FF2B5EF4-FFF2-40B4-BE49-F238E27FC236}">
                    <a16:creationId xmlns:a16="http://schemas.microsoft.com/office/drawing/2014/main" id="{F7A589DB-6061-3995-3DD0-181C1ACC0B0A}"/>
                  </a:ext>
                </a:extLst>
              </p:cNvPr>
              <p:cNvSpPr txBox="1"/>
              <p:nvPr/>
            </p:nvSpPr>
            <p:spPr>
              <a:xfrm>
                <a:off x="8314986" y="2920439"/>
                <a:ext cx="1311722" cy="430887"/>
              </a:xfrm>
              <a:prstGeom prst="rect">
                <a:avLst/>
              </a:prstGeom>
              <a:solidFill>
                <a:schemeClr val="bg1"/>
              </a:solidFill>
              <a:ln>
                <a:solidFill>
                  <a:schemeClr val="tx1"/>
                </a:solidFill>
              </a:ln>
            </p:spPr>
            <p:txBody>
              <a:bodyPr wrap="square" rtlCol="0">
                <a:spAutoFit/>
              </a:bodyPr>
              <a:lstStyle/>
              <a:p>
                <a:pPr algn="ctr"/>
                <a:r>
                  <a:rPr lang="fr-FR" sz="1100" dirty="0"/>
                  <a:t>Confiance propositionnelle</a:t>
                </a:r>
                <a:endParaRPr lang="en-US" sz="1100" dirty="0"/>
              </a:p>
            </p:txBody>
          </p:sp>
          <p:sp>
            <p:nvSpPr>
              <p:cNvPr id="95" name="TextBox 94">
                <a:extLst>
                  <a:ext uri="{FF2B5EF4-FFF2-40B4-BE49-F238E27FC236}">
                    <a16:creationId xmlns:a16="http://schemas.microsoft.com/office/drawing/2014/main" id="{7D922EE8-F774-32E2-B1E2-8A1A050B1933}"/>
                  </a:ext>
                </a:extLst>
              </p:cNvPr>
              <p:cNvSpPr txBox="1"/>
              <p:nvPr/>
            </p:nvSpPr>
            <p:spPr>
              <a:xfrm>
                <a:off x="9947281" y="3011720"/>
                <a:ext cx="1311722" cy="261610"/>
              </a:xfrm>
              <a:prstGeom prst="rect">
                <a:avLst/>
              </a:prstGeom>
              <a:solidFill>
                <a:schemeClr val="bg1"/>
              </a:solidFill>
              <a:ln>
                <a:solidFill>
                  <a:schemeClr val="tx1"/>
                </a:solidFill>
              </a:ln>
            </p:spPr>
            <p:txBody>
              <a:bodyPr wrap="square" rtlCol="0">
                <a:spAutoFit/>
              </a:bodyPr>
              <a:lstStyle/>
              <a:p>
                <a:pPr algn="ctr"/>
                <a:r>
                  <a:rPr lang="fr-FR" sz="1100" dirty="0"/>
                  <a:t>Diffusion</a:t>
                </a:r>
                <a:endParaRPr lang="en-US" sz="1100" dirty="0"/>
              </a:p>
            </p:txBody>
          </p:sp>
          <p:sp>
            <p:nvSpPr>
              <p:cNvPr id="96" name="TextBox 95">
                <a:extLst>
                  <a:ext uri="{FF2B5EF4-FFF2-40B4-BE49-F238E27FC236}">
                    <a16:creationId xmlns:a16="http://schemas.microsoft.com/office/drawing/2014/main" id="{C2C4FD1D-F176-7B89-2A2D-9D2D4191EDAE}"/>
                  </a:ext>
                </a:extLst>
              </p:cNvPr>
              <p:cNvSpPr txBox="1"/>
              <p:nvPr/>
            </p:nvSpPr>
            <p:spPr>
              <a:xfrm>
                <a:off x="9580283" y="4249415"/>
                <a:ext cx="1732653" cy="430887"/>
              </a:xfrm>
              <a:prstGeom prst="rect">
                <a:avLst/>
              </a:prstGeom>
              <a:solidFill>
                <a:schemeClr val="bg1"/>
              </a:solidFill>
              <a:ln>
                <a:noFill/>
              </a:ln>
            </p:spPr>
            <p:txBody>
              <a:bodyPr wrap="square" rtlCol="0">
                <a:spAutoFit/>
              </a:bodyPr>
              <a:lstStyle/>
              <a:p>
                <a:pPr algn="ctr"/>
                <a:r>
                  <a:rPr lang="fr-FR" sz="1100" dirty="0"/>
                  <a:t>Comportement basé sur la confiance (décision)</a:t>
                </a:r>
                <a:endParaRPr lang="en-US" sz="1100" dirty="0"/>
              </a:p>
            </p:txBody>
          </p:sp>
          <p:sp>
            <p:nvSpPr>
              <p:cNvPr id="97" name="TextBox 96">
                <a:extLst>
                  <a:ext uri="{FF2B5EF4-FFF2-40B4-BE49-F238E27FC236}">
                    <a16:creationId xmlns:a16="http://schemas.microsoft.com/office/drawing/2014/main" id="{E39E02C9-BE73-C9F3-486F-7F53A181617D}"/>
                  </a:ext>
                </a:extLst>
              </p:cNvPr>
              <p:cNvSpPr txBox="1"/>
              <p:nvPr/>
            </p:nvSpPr>
            <p:spPr>
              <a:xfrm>
                <a:off x="8897243" y="2370330"/>
                <a:ext cx="1531023" cy="261610"/>
              </a:xfrm>
              <a:prstGeom prst="rect">
                <a:avLst/>
              </a:prstGeom>
              <a:solidFill>
                <a:schemeClr val="bg1"/>
              </a:solidFill>
              <a:ln>
                <a:solidFill>
                  <a:schemeClr val="tx1"/>
                </a:solidFill>
              </a:ln>
            </p:spPr>
            <p:txBody>
              <a:bodyPr wrap="square" rtlCol="0">
                <a:spAutoFit/>
              </a:bodyPr>
              <a:lstStyle/>
              <a:p>
                <a:pPr algn="ctr"/>
                <a:r>
                  <a:rPr lang="fr-FR" sz="1100" dirty="0"/>
                  <a:t>Facteurs additionnels</a:t>
                </a:r>
                <a:endParaRPr lang="en-US" sz="1100" dirty="0"/>
              </a:p>
            </p:txBody>
          </p:sp>
          <p:sp>
            <p:nvSpPr>
              <p:cNvPr id="98" name="TextBox 97">
                <a:extLst>
                  <a:ext uri="{FF2B5EF4-FFF2-40B4-BE49-F238E27FC236}">
                    <a16:creationId xmlns:a16="http://schemas.microsoft.com/office/drawing/2014/main" id="{3C4D3909-DAE4-76D8-A43B-62799E8C4ADD}"/>
                  </a:ext>
                </a:extLst>
              </p:cNvPr>
              <p:cNvSpPr txBox="1"/>
              <p:nvPr/>
            </p:nvSpPr>
            <p:spPr>
              <a:xfrm>
                <a:off x="9890269" y="3576319"/>
                <a:ext cx="1311722" cy="261610"/>
              </a:xfrm>
              <a:prstGeom prst="rect">
                <a:avLst/>
              </a:prstGeom>
              <a:solidFill>
                <a:schemeClr val="bg1"/>
              </a:solidFill>
            </p:spPr>
            <p:txBody>
              <a:bodyPr wrap="square" rtlCol="0">
                <a:spAutoFit/>
              </a:bodyPr>
              <a:lstStyle/>
              <a:p>
                <a:pPr algn="ctr"/>
                <a:r>
                  <a:rPr lang="fr-FR" sz="1100" dirty="0"/>
                  <a:t>Communication</a:t>
                </a:r>
                <a:endParaRPr lang="en-US" sz="1100" dirty="0"/>
              </a:p>
            </p:txBody>
          </p:sp>
        </p:grpSp>
        <p:cxnSp>
          <p:nvCxnSpPr>
            <p:cNvPr id="87" name="Straight Connector 86">
              <a:extLst>
                <a:ext uri="{FF2B5EF4-FFF2-40B4-BE49-F238E27FC236}">
                  <a16:creationId xmlns:a16="http://schemas.microsoft.com/office/drawing/2014/main" id="{49BDC5C9-6441-37BB-5BCC-2BBA73CCA159}"/>
                </a:ext>
              </a:extLst>
            </p:cNvPr>
            <p:cNvCxnSpPr>
              <a:cxnSpLocks/>
            </p:cNvCxnSpPr>
            <p:nvPr/>
          </p:nvCxnSpPr>
          <p:spPr>
            <a:xfrm flipH="1">
              <a:off x="7908508" y="1044799"/>
              <a:ext cx="2038773" cy="1847761"/>
            </a:xfrm>
            <a:prstGeom prst="line">
              <a:avLst/>
            </a:prstGeom>
            <a:ln>
              <a:solidFill>
                <a:schemeClr val="accent2"/>
              </a:solidFill>
              <a:prstDash val="sysDot"/>
            </a:ln>
          </p:spPr>
          <p:style>
            <a:lnRef idx="2">
              <a:schemeClr val="dk1"/>
            </a:lnRef>
            <a:fillRef idx="0">
              <a:schemeClr val="dk1"/>
            </a:fillRef>
            <a:effectRef idx="1">
              <a:schemeClr val="dk1"/>
            </a:effectRef>
            <a:fontRef idx="minor">
              <a:schemeClr val="tx1"/>
            </a:fontRef>
          </p:style>
        </p:cxnSp>
      </p:grpSp>
      <p:grpSp>
        <p:nvGrpSpPr>
          <p:cNvPr id="158" name="Group 157">
            <a:extLst>
              <a:ext uri="{FF2B5EF4-FFF2-40B4-BE49-F238E27FC236}">
                <a16:creationId xmlns:a16="http://schemas.microsoft.com/office/drawing/2014/main" id="{F172F217-8BD5-E0D5-08C8-775FFF9B7039}"/>
              </a:ext>
            </a:extLst>
          </p:cNvPr>
          <p:cNvGrpSpPr/>
          <p:nvPr/>
        </p:nvGrpSpPr>
        <p:grpSpPr>
          <a:xfrm>
            <a:off x="6297350" y="3518610"/>
            <a:ext cx="4904642" cy="2839670"/>
            <a:chOff x="6297350" y="3518610"/>
            <a:chExt cx="4904642" cy="2839670"/>
          </a:xfrm>
        </p:grpSpPr>
        <p:grpSp>
          <p:nvGrpSpPr>
            <p:cNvPr id="141" name="Group 140">
              <a:extLst>
                <a:ext uri="{FF2B5EF4-FFF2-40B4-BE49-F238E27FC236}">
                  <a16:creationId xmlns:a16="http://schemas.microsoft.com/office/drawing/2014/main" id="{356DF5DD-A9E1-8DF0-DFF8-3269C322D50F}"/>
                </a:ext>
              </a:extLst>
            </p:cNvPr>
            <p:cNvGrpSpPr/>
            <p:nvPr/>
          </p:nvGrpSpPr>
          <p:grpSpPr>
            <a:xfrm>
              <a:off x="6297350" y="4162516"/>
              <a:ext cx="4904642" cy="2195764"/>
              <a:chOff x="6297350" y="4162516"/>
              <a:chExt cx="4904642" cy="2195764"/>
            </a:xfrm>
          </p:grpSpPr>
          <p:grpSp>
            <p:nvGrpSpPr>
              <p:cNvPr id="139" name="Group 138">
                <a:extLst>
                  <a:ext uri="{FF2B5EF4-FFF2-40B4-BE49-F238E27FC236}">
                    <a16:creationId xmlns:a16="http://schemas.microsoft.com/office/drawing/2014/main" id="{0E8DE865-C3CA-04F9-ABC9-CEB94B0AFD7A}"/>
                  </a:ext>
                </a:extLst>
              </p:cNvPr>
              <p:cNvGrpSpPr/>
              <p:nvPr/>
            </p:nvGrpSpPr>
            <p:grpSpPr>
              <a:xfrm>
                <a:off x="6297350" y="4162516"/>
                <a:ext cx="4904642" cy="2195764"/>
                <a:chOff x="6297350" y="4162516"/>
                <a:chExt cx="4904642" cy="2195764"/>
              </a:xfrm>
            </p:grpSpPr>
            <p:grpSp>
              <p:nvGrpSpPr>
                <p:cNvPr id="134" name="Group 133">
                  <a:extLst>
                    <a:ext uri="{FF2B5EF4-FFF2-40B4-BE49-F238E27FC236}">
                      <a16:creationId xmlns:a16="http://schemas.microsoft.com/office/drawing/2014/main" id="{33D00B61-8123-036C-5E47-E7977BBB804D}"/>
                    </a:ext>
                  </a:extLst>
                </p:cNvPr>
                <p:cNvGrpSpPr/>
                <p:nvPr/>
              </p:nvGrpSpPr>
              <p:grpSpPr>
                <a:xfrm>
                  <a:off x="6297350" y="4162516"/>
                  <a:ext cx="4904642" cy="2195764"/>
                  <a:chOff x="6297350" y="4162516"/>
                  <a:chExt cx="4904642" cy="2195764"/>
                </a:xfrm>
              </p:grpSpPr>
              <p:grpSp>
                <p:nvGrpSpPr>
                  <p:cNvPr id="112" name="Group 111">
                    <a:extLst>
                      <a:ext uri="{FF2B5EF4-FFF2-40B4-BE49-F238E27FC236}">
                        <a16:creationId xmlns:a16="http://schemas.microsoft.com/office/drawing/2014/main" id="{1DC73172-5DF7-F81A-42DF-12FCDEA0E7F1}"/>
                      </a:ext>
                    </a:extLst>
                  </p:cNvPr>
                  <p:cNvGrpSpPr/>
                  <p:nvPr/>
                </p:nvGrpSpPr>
                <p:grpSpPr>
                  <a:xfrm>
                    <a:off x="6297350" y="4564824"/>
                    <a:ext cx="3702607" cy="1793456"/>
                    <a:chOff x="6297350" y="4564824"/>
                    <a:chExt cx="3702607" cy="1793456"/>
                  </a:xfrm>
                </p:grpSpPr>
                <p:grpSp>
                  <p:nvGrpSpPr>
                    <p:cNvPr id="38" name="Group 37">
                      <a:extLst>
                        <a:ext uri="{FF2B5EF4-FFF2-40B4-BE49-F238E27FC236}">
                          <a16:creationId xmlns:a16="http://schemas.microsoft.com/office/drawing/2014/main" id="{1DA777B9-F9E7-4C7F-70BD-82398226FE69}"/>
                        </a:ext>
                      </a:extLst>
                    </p:cNvPr>
                    <p:cNvGrpSpPr/>
                    <p:nvPr/>
                  </p:nvGrpSpPr>
                  <p:grpSpPr>
                    <a:xfrm>
                      <a:off x="6297350" y="4564824"/>
                      <a:ext cx="2104123" cy="1787010"/>
                      <a:chOff x="2132967" y="1279896"/>
                      <a:chExt cx="2104123" cy="1787010"/>
                    </a:xfrm>
                  </p:grpSpPr>
                  <p:pic>
                    <p:nvPicPr>
                      <p:cNvPr id="39" name="Image 37">
                        <a:extLst>
                          <a:ext uri="{FF2B5EF4-FFF2-40B4-BE49-F238E27FC236}">
                            <a16:creationId xmlns:a16="http://schemas.microsoft.com/office/drawing/2014/main" id="{FF276877-4AE1-DC8F-698E-9244D1CBBCFC}"/>
                          </a:ext>
                        </a:extLst>
                      </p:cNvPr>
                      <p:cNvPicPr>
                        <a:picLocks noChangeAspect="1"/>
                      </p:cNvPicPr>
                      <p:nvPr/>
                    </p:nvPicPr>
                    <p:blipFill rotWithShape="1">
                      <a:blip r:embed="rId3"/>
                      <a:srcRect l="16899" r="50037" b="1741"/>
                      <a:stretch/>
                    </p:blipFill>
                    <p:spPr>
                      <a:xfrm>
                        <a:off x="2132967" y="1279896"/>
                        <a:ext cx="2104123" cy="1787010"/>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7CB418-5F08-7DCA-0A9D-85DF63399C35}"/>
                              </a:ext>
                            </a:extLst>
                          </p:cNvPr>
                          <p:cNvSpPr txBox="1"/>
                          <p:nvPr/>
                        </p:nvSpPr>
                        <p:spPr>
                          <a:xfrm>
                            <a:off x="2244234" y="2513796"/>
                            <a:ext cx="897361" cy="430887"/>
                          </a:xfrm>
                          <a:prstGeom prst="rect">
                            <a:avLst/>
                          </a:prstGeom>
                          <a:solidFill>
                            <a:schemeClr val="bg1"/>
                          </a:solidFill>
                        </p:spPr>
                        <p:txBody>
                          <a:bodyPr wrap="square" rtlCol="0">
                            <a:spAutoFit/>
                          </a:bodyPr>
                          <a:lstStyle/>
                          <a:p>
                            <a:pPr algn="ctr"/>
                            <a:r>
                              <a:rPr lang="fr-FR" sz="1100" dirty="0"/>
                              <a:t>Décision initiale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𝐼</m:t>
                                    </m:r>
                                  </m:sub>
                                </m:sSub>
                              </m:oMath>
                            </a14:m>
                            <a:endParaRPr lang="en-US" sz="1100" dirty="0"/>
                          </a:p>
                        </p:txBody>
                      </p:sp>
                    </mc:Choice>
                    <mc:Fallback xmlns="">
                      <p:sp>
                        <p:nvSpPr>
                          <p:cNvPr id="40" name="TextBox 39">
                            <a:extLst>
                              <a:ext uri="{FF2B5EF4-FFF2-40B4-BE49-F238E27FC236}">
                                <a16:creationId xmlns:a16="http://schemas.microsoft.com/office/drawing/2014/main" id="{B67CB418-5F08-7DCA-0A9D-85DF63399C35}"/>
                              </a:ext>
                            </a:extLst>
                          </p:cNvPr>
                          <p:cNvSpPr txBox="1">
                            <a:spLocks noRot="1" noChangeAspect="1" noMove="1" noResize="1" noEditPoints="1" noAdjustHandles="1" noChangeArrowheads="1" noChangeShapeType="1" noTextEdit="1"/>
                          </p:cNvSpPr>
                          <p:nvPr/>
                        </p:nvSpPr>
                        <p:spPr>
                          <a:xfrm>
                            <a:off x="2244234" y="2513796"/>
                            <a:ext cx="897361" cy="430887"/>
                          </a:xfrm>
                          <a:prstGeom prst="rect">
                            <a:avLst/>
                          </a:prstGeom>
                          <a:blipFill>
                            <a:blip r:embed="rId7"/>
                            <a:stretch>
                              <a:fillRect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A1B477-19F1-247C-4859-5DBAE7F0949F}"/>
                              </a:ext>
                            </a:extLst>
                          </p:cNvPr>
                          <p:cNvSpPr txBox="1"/>
                          <p:nvPr/>
                        </p:nvSpPr>
                        <p:spPr>
                          <a:xfrm>
                            <a:off x="3250775" y="2518885"/>
                            <a:ext cx="897361" cy="430887"/>
                          </a:xfrm>
                          <a:prstGeom prst="rect">
                            <a:avLst/>
                          </a:prstGeom>
                          <a:solidFill>
                            <a:schemeClr val="bg1"/>
                          </a:solidFill>
                        </p:spPr>
                        <p:txBody>
                          <a:bodyPr wrap="square" rtlCol="0">
                            <a:spAutoFit/>
                          </a:bodyPr>
                          <a:lstStyle/>
                          <a:p>
                            <a:pPr algn="ctr"/>
                            <a:r>
                              <a:rPr lang="fr-FR" sz="1100" dirty="0"/>
                              <a:t>Confiance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𝑐</m:t>
                                    </m:r>
                                  </m:e>
                                  <m:sub>
                                    <m:r>
                                      <a:rPr lang="fr-FR" sz="1100" b="0" i="1" smtClean="0">
                                        <a:latin typeface="Cambria Math" panose="02040503050406030204" pitchFamily="18" charset="0"/>
                                      </a:rPr>
                                      <m:t>𝐼</m:t>
                                    </m:r>
                                  </m:sub>
                                </m:sSub>
                              </m:oMath>
                            </a14:m>
                            <a:endParaRPr lang="en-US" sz="1100" dirty="0"/>
                          </a:p>
                        </p:txBody>
                      </p:sp>
                    </mc:Choice>
                    <mc:Fallback xmlns="">
                      <p:sp>
                        <p:nvSpPr>
                          <p:cNvPr id="41" name="TextBox 40">
                            <a:extLst>
                              <a:ext uri="{FF2B5EF4-FFF2-40B4-BE49-F238E27FC236}">
                                <a16:creationId xmlns:a16="http://schemas.microsoft.com/office/drawing/2014/main" id="{74A1B477-19F1-247C-4859-5DBAE7F0949F}"/>
                              </a:ext>
                            </a:extLst>
                          </p:cNvPr>
                          <p:cNvSpPr txBox="1">
                            <a:spLocks noRot="1" noChangeAspect="1" noMove="1" noResize="1" noEditPoints="1" noAdjustHandles="1" noChangeArrowheads="1" noChangeShapeType="1" noTextEdit="1"/>
                          </p:cNvSpPr>
                          <p:nvPr/>
                        </p:nvSpPr>
                        <p:spPr>
                          <a:xfrm>
                            <a:off x="3250775" y="2518885"/>
                            <a:ext cx="897361" cy="430887"/>
                          </a:xfrm>
                          <a:prstGeom prst="rect">
                            <a:avLst/>
                          </a:prstGeom>
                          <a:blipFill>
                            <a:blip r:embed="rId8"/>
                            <a:stretch>
                              <a:fillRect t="-1408"/>
                            </a:stretch>
                          </a:blipFill>
                        </p:spPr>
                        <p:txBody>
                          <a:bodyPr/>
                          <a:lstStyle/>
                          <a:p>
                            <a:r>
                              <a:rPr lang="en-US">
                                <a:noFill/>
                              </a:rPr>
                              <a:t> </a:t>
                            </a:r>
                          </a:p>
                        </p:txBody>
                      </p:sp>
                    </mc:Fallback>
                  </mc:AlternateContent>
                </p:grpSp>
                <p:pic>
                  <p:nvPicPr>
                    <p:cNvPr id="43" name="Image 34">
                      <a:extLst>
                        <a:ext uri="{FF2B5EF4-FFF2-40B4-BE49-F238E27FC236}">
                          <a16:creationId xmlns:a16="http://schemas.microsoft.com/office/drawing/2014/main" id="{3C0E423E-FC48-4EDB-3D91-6E32FEF541FE}"/>
                        </a:ext>
                      </a:extLst>
                    </p:cNvPr>
                    <p:cNvPicPr>
                      <a:picLocks noChangeAspect="1"/>
                    </p:cNvPicPr>
                    <p:nvPr/>
                  </p:nvPicPr>
                  <p:blipFill rotWithShape="1">
                    <a:blip r:embed="rId3"/>
                    <a:srcRect l="49796" t="9995" r="33363" b="1741"/>
                    <a:stretch>
                      <a:fillRect/>
                    </a:stretch>
                  </p:blipFill>
                  <p:spPr>
                    <a:xfrm>
                      <a:off x="8786610" y="4753053"/>
                      <a:ext cx="1071718" cy="1605227"/>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8687E97-8317-0AE8-5382-74186804FCE2}"/>
                            </a:ext>
                          </a:extLst>
                        </p:cNvPr>
                        <p:cNvSpPr txBox="1"/>
                        <p:nvPr/>
                      </p:nvSpPr>
                      <p:spPr>
                        <a:xfrm>
                          <a:off x="8629189" y="5804623"/>
                          <a:ext cx="1370768" cy="430887"/>
                        </a:xfrm>
                        <a:prstGeom prst="rect">
                          <a:avLst/>
                        </a:prstGeom>
                        <a:solidFill>
                          <a:schemeClr val="bg1"/>
                        </a:solidFill>
                      </p:spPr>
                      <p:txBody>
                        <a:bodyPr wrap="square" rtlCol="0">
                          <a:spAutoFit/>
                        </a:bodyPr>
                        <a:lstStyle/>
                        <a:p>
                          <a:pPr algn="ctr"/>
                          <a:r>
                            <a:rPr lang="fr-FR" sz="1100" dirty="0"/>
                            <a:t>Recherche d’informations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𝑟</m:t>
                                  </m:r>
                                </m:e>
                                <m:sub>
                                  <m:r>
                                    <a:rPr lang="fr-FR" sz="1100" b="0" i="1" smtClean="0">
                                      <a:latin typeface="Cambria Math" panose="02040503050406030204" pitchFamily="18" charset="0"/>
                                    </a:rPr>
                                    <m:t>𝐼</m:t>
                                  </m:r>
                                </m:sub>
                              </m:sSub>
                            </m:oMath>
                          </a14:m>
                          <a:endParaRPr lang="en-US" sz="1100" dirty="0"/>
                        </a:p>
                      </p:txBody>
                    </p:sp>
                  </mc:Choice>
                  <mc:Fallback xmlns="">
                    <p:sp>
                      <p:nvSpPr>
                        <p:cNvPr id="44" name="TextBox 43">
                          <a:extLst>
                            <a:ext uri="{FF2B5EF4-FFF2-40B4-BE49-F238E27FC236}">
                              <a16:creationId xmlns:a16="http://schemas.microsoft.com/office/drawing/2014/main" id="{08687E97-8317-0AE8-5382-74186804FCE2}"/>
                            </a:ext>
                          </a:extLst>
                        </p:cNvPr>
                        <p:cNvSpPr txBox="1">
                          <a:spLocks noRot="1" noChangeAspect="1" noMove="1" noResize="1" noEditPoints="1" noAdjustHandles="1" noChangeArrowheads="1" noChangeShapeType="1" noTextEdit="1"/>
                        </p:cNvSpPr>
                        <p:nvPr/>
                      </p:nvSpPr>
                      <p:spPr>
                        <a:xfrm>
                          <a:off x="8629189" y="5804623"/>
                          <a:ext cx="1370768" cy="430887"/>
                        </a:xfrm>
                        <a:prstGeom prst="rect">
                          <a:avLst/>
                        </a:prstGeom>
                        <a:blipFill>
                          <a:blip r:embed="rId9"/>
                          <a:stretch>
                            <a:fillRect t="-1408" b="-8451"/>
                          </a:stretch>
                        </a:blipFill>
                      </p:spPr>
                      <p:txBody>
                        <a:bodyPr/>
                        <a:lstStyle/>
                        <a:p>
                          <a:r>
                            <a:rPr lang="en-US">
                              <a:noFill/>
                            </a:rPr>
                            <a:t> </a:t>
                          </a:r>
                        </a:p>
                      </p:txBody>
                    </p:sp>
                  </mc:Fallback>
                </mc:AlternateContent>
                <p:sp>
                  <p:nvSpPr>
                    <p:cNvPr id="101" name="Isosceles Triangle 100">
                      <a:extLst>
                        <a:ext uri="{FF2B5EF4-FFF2-40B4-BE49-F238E27FC236}">
                          <a16:creationId xmlns:a16="http://schemas.microsoft.com/office/drawing/2014/main" id="{8BF6D8C5-B309-FC73-C26A-6F5DF351AC8E}"/>
                        </a:ext>
                      </a:extLst>
                    </p:cNvPr>
                    <p:cNvSpPr/>
                    <p:nvPr/>
                  </p:nvSpPr>
                  <p:spPr>
                    <a:xfrm rot="10800000">
                      <a:off x="7908509" y="5222912"/>
                      <a:ext cx="135082" cy="123457"/>
                    </a:xfrm>
                    <a:prstGeom prst="triangl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C6BF872-110B-A273-E8FE-E074E0D7B9FE}"/>
                        </a:ext>
                      </a:extLst>
                    </p:cNvPr>
                    <p:cNvSpPr/>
                    <p:nvPr/>
                  </p:nvSpPr>
                  <p:spPr>
                    <a:xfrm>
                      <a:off x="9060869" y="5349346"/>
                      <a:ext cx="231187" cy="203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Connector: Elbow 116">
                    <a:extLst>
                      <a:ext uri="{FF2B5EF4-FFF2-40B4-BE49-F238E27FC236}">
                        <a16:creationId xmlns:a16="http://schemas.microsoft.com/office/drawing/2014/main" id="{5B5230A4-E57C-A2A6-8ACE-5D3BF6719E13}"/>
                      </a:ext>
                    </a:extLst>
                  </p:cNvPr>
                  <p:cNvCxnSpPr>
                    <a:cxnSpLocks/>
                    <a:stCxn id="126" idx="3"/>
                    <a:endCxn id="39" idx="1"/>
                  </p:cNvCxnSpPr>
                  <p:nvPr/>
                </p:nvCxnSpPr>
                <p:spPr>
                  <a:xfrm flipH="1">
                    <a:off x="6297350" y="4162516"/>
                    <a:ext cx="4904642" cy="1295813"/>
                  </a:xfrm>
                  <a:prstGeom prst="bentConnector5">
                    <a:avLst>
                      <a:gd name="adj1" fmla="val -18804"/>
                      <a:gd name="adj2" fmla="val 190651"/>
                      <a:gd name="adj3" fmla="val 104661"/>
                    </a:avLst>
                  </a:prstGeom>
                  <a:ln>
                    <a:solidFill>
                      <a:schemeClr val="accent2"/>
                    </a:solidFill>
                    <a:prstDash val="sysDot"/>
                    <a:tailEnd type="triangle"/>
                  </a:ln>
                </p:spPr>
                <p:style>
                  <a:lnRef idx="2">
                    <a:schemeClr val="dk1"/>
                  </a:lnRef>
                  <a:fillRef idx="0">
                    <a:schemeClr val="dk1"/>
                  </a:fillRef>
                  <a:effectRef idx="1">
                    <a:schemeClr val="dk1"/>
                  </a:effectRef>
                  <a:fontRef idx="minor">
                    <a:schemeClr val="tx1"/>
                  </a:fontRef>
                </p:style>
              </p:cxnSp>
            </p:grpSp>
            <p:sp>
              <p:nvSpPr>
                <p:cNvPr id="137" name="TextBox 136">
                  <a:extLst>
                    <a:ext uri="{FF2B5EF4-FFF2-40B4-BE49-F238E27FC236}">
                      <a16:creationId xmlns:a16="http://schemas.microsoft.com/office/drawing/2014/main" id="{D90E1F7D-B647-E917-7B58-A336E5F05005}"/>
                    </a:ext>
                  </a:extLst>
                </p:cNvPr>
                <p:cNvSpPr txBox="1"/>
                <p:nvPr/>
              </p:nvSpPr>
              <p:spPr>
                <a:xfrm>
                  <a:off x="6432257" y="5307787"/>
                  <a:ext cx="369192" cy="261610"/>
                </a:xfrm>
                <a:prstGeom prst="rect">
                  <a:avLst/>
                </a:prstGeom>
                <a:solidFill>
                  <a:srgbClr val="FFC000"/>
                </a:solidFill>
              </p:spPr>
              <p:txBody>
                <a:bodyPr wrap="square" rtlCol="0" anchor="ctr">
                  <a:spAutoFit/>
                </a:bodyPr>
                <a:lstStyle/>
                <a:p>
                  <a:pPr algn="ctr"/>
                  <a:r>
                    <a:rPr lang="fr-FR" sz="1100" dirty="0"/>
                    <a:t>G</a:t>
                  </a:r>
                  <a:endParaRPr lang="en-US" sz="1100" dirty="0"/>
                </a:p>
              </p:txBody>
            </p:sp>
            <p:sp>
              <p:nvSpPr>
                <p:cNvPr id="138" name="TextBox 137">
                  <a:extLst>
                    <a:ext uri="{FF2B5EF4-FFF2-40B4-BE49-F238E27FC236}">
                      <a16:creationId xmlns:a16="http://schemas.microsoft.com/office/drawing/2014/main" id="{F0920152-0F83-3EAC-7C59-8EEC1B4F6502}"/>
                    </a:ext>
                  </a:extLst>
                </p:cNvPr>
                <p:cNvSpPr txBox="1"/>
                <p:nvPr/>
              </p:nvSpPr>
              <p:spPr>
                <a:xfrm>
                  <a:off x="6846097" y="5307787"/>
                  <a:ext cx="369192" cy="261610"/>
                </a:xfrm>
                <a:prstGeom prst="rect">
                  <a:avLst/>
                </a:prstGeom>
                <a:solidFill>
                  <a:srgbClr val="0070C0"/>
                </a:solidFill>
              </p:spPr>
              <p:txBody>
                <a:bodyPr wrap="square" rtlCol="0" anchor="ctr">
                  <a:spAutoFit/>
                </a:bodyPr>
                <a:lstStyle/>
                <a:p>
                  <a:pPr algn="ctr"/>
                  <a:r>
                    <a:rPr lang="fr-FR" sz="1100" dirty="0"/>
                    <a:t>D</a:t>
                  </a:r>
                  <a:endParaRPr lang="en-US" sz="1100" dirty="0"/>
                </a:p>
              </p:txBody>
            </p:sp>
          </p:grpSp>
          <p:sp>
            <p:nvSpPr>
              <p:cNvPr id="140" name="Rectangle 139">
                <a:extLst>
                  <a:ext uri="{FF2B5EF4-FFF2-40B4-BE49-F238E27FC236}">
                    <a16:creationId xmlns:a16="http://schemas.microsoft.com/office/drawing/2014/main" id="{830C1EAC-73D3-56F3-1AB9-9AD9A59C6093}"/>
                  </a:ext>
                </a:extLst>
              </p:cNvPr>
              <p:cNvSpPr/>
              <p:nvPr/>
            </p:nvSpPr>
            <p:spPr>
              <a:xfrm>
                <a:off x="6836574" y="5307787"/>
                <a:ext cx="378255" cy="261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6" name="Rectangle 125">
              <a:extLst>
                <a:ext uri="{FF2B5EF4-FFF2-40B4-BE49-F238E27FC236}">
                  <a16:creationId xmlns:a16="http://schemas.microsoft.com/office/drawing/2014/main" id="{EC742310-D785-AB17-8DEC-770F5AA26937}"/>
                </a:ext>
              </a:extLst>
            </p:cNvPr>
            <p:cNvSpPr/>
            <p:nvPr/>
          </p:nvSpPr>
          <p:spPr>
            <a:xfrm>
              <a:off x="9580283" y="3518610"/>
              <a:ext cx="1621709" cy="128781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2" name="Picture 171" descr="A red line on a black background&#10;&#10;AI-generated content may be incorrect.">
            <a:extLst>
              <a:ext uri="{FF2B5EF4-FFF2-40B4-BE49-F238E27FC236}">
                <a16:creationId xmlns:a16="http://schemas.microsoft.com/office/drawing/2014/main" id="{F1D2CE65-1B1C-0367-A5D5-F384E8BF05CE}"/>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l="4869" t="20200" r="4900" b="13925"/>
          <a:stretch>
            <a:fillRect/>
          </a:stretch>
        </p:blipFill>
        <p:spPr>
          <a:xfrm>
            <a:off x="8926198" y="532351"/>
            <a:ext cx="972889" cy="473520"/>
          </a:xfrm>
          <a:prstGeom prst="rect">
            <a:avLst/>
          </a:prstGeom>
        </p:spPr>
      </p:pic>
      <p:sp>
        <p:nvSpPr>
          <p:cNvPr id="3" name="Footer Placeholder 2">
            <a:extLst>
              <a:ext uri="{FF2B5EF4-FFF2-40B4-BE49-F238E27FC236}">
                <a16:creationId xmlns:a16="http://schemas.microsoft.com/office/drawing/2014/main" id="{889E3785-BB8E-A486-CC9D-59F7582E9557}"/>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86242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CA1FCE-385C-E6BA-27E0-6F682EDC0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5EEBC-D442-5720-B5EA-D248D66B4648}"/>
              </a:ext>
            </a:extLst>
          </p:cNvPr>
          <p:cNvSpPr>
            <a:spLocks noGrp="1"/>
          </p:cNvSpPr>
          <p:nvPr>
            <p:ph type="title"/>
          </p:nvPr>
        </p:nvSpPr>
        <p:spPr/>
        <p:txBody>
          <a:bodyPr/>
          <a:lstStyle/>
          <a:p>
            <a:r>
              <a:rPr lang="fr-FR" dirty="0"/>
              <a:t>Implications III:</a:t>
            </a:r>
            <a:br>
              <a:rPr lang="fr-FR" dirty="0"/>
            </a:br>
            <a:r>
              <a:rPr lang="fr-FR" dirty="0"/>
              <a:t>stimuli complexes</a:t>
            </a:r>
            <a:endParaRPr lang="en-US" dirty="0"/>
          </a:p>
        </p:txBody>
      </p:sp>
      <p:sp>
        <p:nvSpPr>
          <p:cNvPr id="3" name="Content Placeholder 2">
            <a:extLst>
              <a:ext uri="{FF2B5EF4-FFF2-40B4-BE49-F238E27FC236}">
                <a16:creationId xmlns:a16="http://schemas.microsoft.com/office/drawing/2014/main" id="{9B5D15F7-ED2A-DAC8-CBF6-5DD7D3399650}"/>
              </a:ext>
            </a:extLst>
          </p:cNvPr>
          <p:cNvSpPr>
            <a:spLocks noGrp="1"/>
          </p:cNvSpPr>
          <p:nvPr>
            <p:ph idx="1"/>
          </p:nvPr>
        </p:nvSpPr>
        <p:spPr>
          <a:xfrm>
            <a:off x="6461066" y="333203"/>
            <a:ext cx="5520221" cy="6032672"/>
          </a:xfrm>
        </p:spPr>
        <p:txBody>
          <a:bodyPr anchor="ctr">
            <a:normAutofit fontScale="92500" lnSpcReduction="10000"/>
          </a:bodyPr>
          <a:lstStyle/>
          <a:p>
            <a:pPr marL="0" indent="0">
              <a:buNone/>
            </a:pPr>
            <a:r>
              <a:rPr lang="fr-FR" sz="1800" dirty="0"/>
              <a:t>Lorsque les stimuli sont complexes ou ambigus, les croyances (sur soi/le monde) sont souvent irréalistes:</a:t>
            </a:r>
          </a:p>
          <a:p>
            <a:r>
              <a:rPr lang="fr-FR" sz="1800" b="1" dirty="0"/>
              <a:t>Surestimation de ses compétences</a:t>
            </a:r>
            <a:r>
              <a:rPr lang="fr-FR" sz="1800" dirty="0"/>
              <a:t> (</a:t>
            </a:r>
            <a:r>
              <a:rPr lang="fr-FR" sz="1800" dirty="0" err="1"/>
              <a:t>Dunning</a:t>
            </a:r>
            <a:r>
              <a:rPr lang="fr-FR" sz="1800" dirty="0"/>
              <a:t>-Kruger)</a:t>
            </a:r>
          </a:p>
          <a:p>
            <a:r>
              <a:rPr lang="fr-FR" sz="1800" b="1" dirty="0"/>
              <a:t>Attrait pour des affirmations vagues mais impressionnantes</a:t>
            </a:r>
            <a:r>
              <a:rPr lang="fr-FR" sz="1800" dirty="0"/>
              <a:t> (</a:t>
            </a:r>
            <a:r>
              <a:rPr lang="fr-FR" sz="1800" dirty="0" err="1"/>
              <a:t>Pennycook</a:t>
            </a:r>
            <a:r>
              <a:rPr lang="fr-FR" sz="1800" dirty="0"/>
              <a:t> et al., 2015)</a:t>
            </a:r>
          </a:p>
          <a:p>
            <a:r>
              <a:rPr lang="fr-FR" sz="1800" b="1" dirty="0"/>
              <a:t>Biais d’optimisme</a:t>
            </a:r>
            <a:r>
              <a:rPr lang="fr-FR" sz="1800" dirty="0"/>
              <a:t> (surestimation de la probabilité d’événements favorables, </a:t>
            </a:r>
            <a:r>
              <a:rPr lang="fr-FR" sz="1800" dirty="0" err="1"/>
              <a:t>Shepperd</a:t>
            </a:r>
            <a:r>
              <a:rPr lang="fr-FR" sz="1800" dirty="0"/>
              <a:t> et al., 2015).</a:t>
            </a:r>
          </a:p>
          <a:p>
            <a:pPr marL="0" indent="0">
              <a:buNone/>
            </a:pPr>
            <a:endParaRPr lang="fr-FR" sz="1800" dirty="0"/>
          </a:p>
          <a:p>
            <a:pPr marL="0" indent="0">
              <a:buNone/>
            </a:pPr>
            <a:r>
              <a:rPr lang="fr-FR" sz="1800" dirty="0"/>
              <a:t>Les traits de personnalité jouent également un rôle:</a:t>
            </a:r>
          </a:p>
          <a:p>
            <a:r>
              <a:rPr lang="fr-FR" sz="1800" b="1" dirty="0"/>
              <a:t>Tolérance à l’incertitude</a:t>
            </a:r>
            <a:r>
              <a:rPr lang="fr-FR" sz="1800" dirty="0"/>
              <a:t> (influence la tendance à former des croyances prématurées ou à rester dans une incertitude productive) </a:t>
            </a:r>
          </a:p>
          <a:p>
            <a:r>
              <a:rPr lang="fr-FR" sz="1800" b="1" dirty="0"/>
              <a:t>Illusion de contrôle</a:t>
            </a:r>
            <a:r>
              <a:rPr lang="fr-FR" sz="1800" dirty="0"/>
              <a:t> (surestimation de sa capacité à influencer des événements aléatoires) </a:t>
            </a:r>
          </a:p>
          <a:p>
            <a:r>
              <a:rPr lang="fr-FR" sz="1800" b="1" dirty="0"/>
              <a:t>Méta-croyances</a:t>
            </a:r>
            <a:r>
              <a:rPr lang="fr-FR" sz="1800" dirty="0"/>
              <a:t> (croyances sur la nécessité de mettre à jour ses croyances)</a:t>
            </a:r>
          </a:p>
          <a:p>
            <a:r>
              <a:rPr lang="fr-FR" sz="1800" dirty="0"/>
              <a:t>Le maintien d’une </a:t>
            </a:r>
            <a:r>
              <a:rPr lang="fr-FR" sz="1800" b="1" dirty="0"/>
              <a:t>vision optimiste de soi ou du monde</a:t>
            </a:r>
            <a:r>
              <a:rPr lang="fr-FR" sz="1800" dirty="0"/>
              <a:t> procure des émotions positives et agit comme une récompense</a:t>
            </a:r>
          </a:p>
          <a:p>
            <a:r>
              <a:rPr lang="fr-FR" sz="1800" b="1" dirty="0"/>
              <a:t>Aversion à l’ambiguïté</a:t>
            </a:r>
            <a:r>
              <a:rPr lang="fr-FR" sz="1800" dirty="0"/>
              <a:t> (peut générer de l’anxiété et pousser à la formation de croyances positives ou au rejet de l’information négative)</a:t>
            </a:r>
          </a:p>
        </p:txBody>
      </p:sp>
      <p:sp>
        <p:nvSpPr>
          <p:cNvPr id="6" name="Slide Number Placeholder 5">
            <a:extLst>
              <a:ext uri="{FF2B5EF4-FFF2-40B4-BE49-F238E27FC236}">
                <a16:creationId xmlns:a16="http://schemas.microsoft.com/office/drawing/2014/main" id="{777D5E23-9B26-3823-AE25-4DEC768DCA90}"/>
              </a:ext>
            </a:extLst>
          </p:cNvPr>
          <p:cNvSpPr>
            <a:spLocks noGrp="1"/>
          </p:cNvSpPr>
          <p:nvPr>
            <p:ph type="sldNum" sz="quarter" idx="12"/>
          </p:nvPr>
        </p:nvSpPr>
        <p:spPr/>
        <p:txBody>
          <a:bodyPr/>
          <a:lstStyle/>
          <a:p>
            <a:fld id="{F95E6910-D586-4B1A-BC87-A1DD68C0FBEB}" type="slidenum">
              <a:rPr lang="en-US" smtClean="0"/>
              <a:t>14</a:t>
            </a:fld>
            <a:endParaRPr lang="en-US"/>
          </a:p>
        </p:txBody>
      </p:sp>
      <p:sp>
        <p:nvSpPr>
          <p:cNvPr id="4" name="TextBox 3">
            <a:extLst>
              <a:ext uri="{FF2B5EF4-FFF2-40B4-BE49-F238E27FC236}">
                <a16:creationId xmlns:a16="http://schemas.microsoft.com/office/drawing/2014/main" id="{23604048-A262-82EC-D228-196000626217}"/>
              </a:ext>
            </a:extLst>
          </p:cNvPr>
          <p:cNvSpPr txBox="1"/>
          <p:nvPr/>
        </p:nvSpPr>
        <p:spPr>
          <a:xfrm>
            <a:off x="101327" y="6445955"/>
            <a:ext cx="4617155" cy="307777"/>
          </a:xfrm>
          <a:prstGeom prst="rect">
            <a:avLst/>
          </a:prstGeom>
          <a:noFill/>
        </p:spPr>
        <p:txBody>
          <a:bodyPr wrap="square" rtlCol="0">
            <a:spAutoFit/>
          </a:bodyPr>
          <a:lstStyle/>
          <a:p>
            <a:r>
              <a:rPr lang="fr-FR" sz="1400" dirty="0"/>
              <a:t>Fleming, 2024. </a:t>
            </a:r>
            <a:r>
              <a:rPr lang="fr-FR" sz="1400" i="1" dirty="0" err="1"/>
              <a:t>Annual</a:t>
            </a:r>
            <a:r>
              <a:rPr lang="fr-FR" sz="1400" i="1" dirty="0"/>
              <a:t> </a:t>
            </a:r>
            <a:r>
              <a:rPr lang="fr-FR" sz="1400" i="1" dirty="0" err="1"/>
              <a:t>Review</a:t>
            </a:r>
            <a:r>
              <a:rPr lang="fr-FR" sz="1400" i="1" dirty="0"/>
              <a:t> of Psychology</a:t>
            </a:r>
            <a:endParaRPr lang="en-US" sz="1400" dirty="0"/>
          </a:p>
        </p:txBody>
      </p:sp>
      <p:grpSp>
        <p:nvGrpSpPr>
          <p:cNvPr id="29" name="Group 28">
            <a:extLst>
              <a:ext uri="{FF2B5EF4-FFF2-40B4-BE49-F238E27FC236}">
                <a16:creationId xmlns:a16="http://schemas.microsoft.com/office/drawing/2014/main" id="{CE4D57E5-8DFB-577D-1D56-87175AFFB449}"/>
              </a:ext>
            </a:extLst>
          </p:cNvPr>
          <p:cNvGrpSpPr/>
          <p:nvPr/>
        </p:nvGrpSpPr>
        <p:grpSpPr>
          <a:xfrm>
            <a:off x="0" y="1173640"/>
            <a:ext cx="5933169" cy="2336160"/>
            <a:chOff x="3928162" y="171178"/>
            <a:chExt cx="5933169" cy="2336160"/>
          </a:xfrm>
        </p:grpSpPr>
        <p:grpSp>
          <p:nvGrpSpPr>
            <p:cNvPr id="9" name="Group 8">
              <a:extLst>
                <a:ext uri="{FF2B5EF4-FFF2-40B4-BE49-F238E27FC236}">
                  <a16:creationId xmlns:a16="http://schemas.microsoft.com/office/drawing/2014/main" id="{C13E58EC-B04D-1FA8-A367-B502701EFD1D}"/>
                </a:ext>
              </a:extLst>
            </p:cNvPr>
            <p:cNvGrpSpPr/>
            <p:nvPr/>
          </p:nvGrpSpPr>
          <p:grpSpPr>
            <a:xfrm>
              <a:off x="4926645" y="171178"/>
              <a:ext cx="4934686" cy="2336160"/>
              <a:chOff x="6378250" y="2344142"/>
              <a:chExt cx="4934686" cy="2336160"/>
            </a:xfrm>
          </p:grpSpPr>
          <p:grpSp>
            <p:nvGrpSpPr>
              <p:cNvPr id="11" name="Group 10">
                <a:extLst>
                  <a:ext uri="{FF2B5EF4-FFF2-40B4-BE49-F238E27FC236}">
                    <a16:creationId xmlns:a16="http://schemas.microsoft.com/office/drawing/2014/main" id="{97330E4D-BE73-D0E3-1F32-0184AFBC6FA5}"/>
                  </a:ext>
                </a:extLst>
              </p:cNvPr>
              <p:cNvGrpSpPr/>
              <p:nvPr/>
            </p:nvGrpSpPr>
            <p:grpSpPr>
              <a:xfrm>
                <a:off x="6563820" y="2344142"/>
                <a:ext cx="4439133" cy="2141025"/>
                <a:chOff x="6563820" y="2344142"/>
                <a:chExt cx="4439133" cy="2141025"/>
              </a:xfrm>
            </p:grpSpPr>
            <p:grpSp>
              <p:nvGrpSpPr>
                <p:cNvPr id="18" name="Group 17">
                  <a:extLst>
                    <a:ext uri="{FF2B5EF4-FFF2-40B4-BE49-F238E27FC236}">
                      <a16:creationId xmlns:a16="http://schemas.microsoft.com/office/drawing/2014/main" id="{145FEE56-5C85-F1FB-538D-1ABEC53B3845}"/>
                    </a:ext>
                  </a:extLst>
                </p:cNvPr>
                <p:cNvGrpSpPr>
                  <a:grpSpLocks noChangeAspect="1"/>
                </p:cNvGrpSpPr>
                <p:nvPr/>
              </p:nvGrpSpPr>
              <p:grpSpPr>
                <a:xfrm>
                  <a:off x="6563820" y="2344142"/>
                  <a:ext cx="4380084" cy="2120716"/>
                  <a:chOff x="6634757" y="2464515"/>
                  <a:chExt cx="4076282" cy="1973624"/>
                </a:xfrm>
              </p:grpSpPr>
              <p:pic>
                <p:nvPicPr>
                  <p:cNvPr id="21" name="Picture 20" descr="A diagram of a model&#10;&#10;AI-generated content may be incorrect.">
                    <a:extLst>
                      <a:ext uri="{FF2B5EF4-FFF2-40B4-BE49-F238E27FC236}">
                        <a16:creationId xmlns:a16="http://schemas.microsoft.com/office/drawing/2014/main" id="{6164B56A-062B-D6F7-6C17-332CDF9306B3}"/>
                      </a:ext>
                    </a:extLst>
                  </p:cNvPr>
                  <p:cNvPicPr>
                    <a:picLocks noChangeAspect="1"/>
                  </p:cNvPicPr>
                  <p:nvPr/>
                </p:nvPicPr>
                <p:blipFill>
                  <a:blip r:embed="rId3">
                    <a:extLst>
                      <a:ext uri="{28A0092B-C50C-407E-A947-70E740481C1C}">
                        <a14:useLocalDpi xmlns:a14="http://schemas.microsoft.com/office/drawing/2010/main" val="0"/>
                      </a:ext>
                    </a:extLst>
                  </a:blip>
                  <a:srcRect t="10388" r="5285"/>
                  <a:stretch>
                    <a:fillRect/>
                  </a:stretch>
                </p:blipFill>
                <p:spPr>
                  <a:xfrm>
                    <a:off x="6634757" y="2464515"/>
                    <a:ext cx="4076282" cy="1973624"/>
                  </a:xfrm>
                  <a:prstGeom prst="rect">
                    <a:avLst/>
                  </a:prstGeom>
                </p:spPr>
              </p:pic>
              <p:sp>
                <p:nvSpPr>
                  <p:cNvPr id="22" name="TextBox 21">
                    <a:extLst>
                      <a:ext uri="{FF2B5EF4-FFF2-40B4-BE49-F238E27FC236}">
                        <a16:creationId xmlns:a16="http://schemas.microsoft.com/office/drawing/2014/main" id="{40D60AEC-9C26-EA56-DB4B-BBF10D9DF190}"/>
                      </a:ext>
                    </a:extLst>
                  </p:cNvPr>
                  <p:cNvSpPr txBox="1"/>
                  <p:nvPr/>
                </p:nvSpPr>
                <p:spPr>
                  <a:xfrm>
                    <a:off x="7023961" y="3489720"/>
                    <a:ext cx="343585" cy="243465"/>
                  </a:xfrm>
                  <a:prstGeom prst="rect">
                    <a:avLst/>
                  </a:prstGeom>
                  <a:solidFill>
                    <a:srgbClr val="FFC000"/>
                  </a:solidFill>
                </p:spPr>
                <p:txBody>
                  <a:bodyPr wrap="square" rtlCol="0" anchor="ctr">
                    <a:spAutoFit/>
                  </a:bodyPr>
                  <a:lstStyle/>
                  <a:p>
                    <a:pPr algn="ctr"/>
                    <a:r>
                      <a:rPr lang="fr-FR" sz="1100" dirty="0"/>
                      <a:t>1</a:t>
                    </a:r>
                    <a:endParaRPr lang="en-US" sz="1100" dirty="0"/>
                  </a:p>
                </p:txBody>
              </p:sp>
              <p:sp>
                <p:nvSpPr>
                  <p:cNvPr id="23" name="TextBox 22">
                    <a:extLst>
                      <a:ext uri="{FF2B5EF4-FFF2-40B4-BE49-F238E27FC236}">
                        <a16:creationId xmlns:a16="http://schemas.microsoft.com/office/drawing/2014/main" id="{29C74ACB-302D-BC19-24C8-571F4A6C12BA}"/>
                      </a:ext>
                    </a:extLst>
                  </p:cNvPr>
                  <p:cNvSpPr txBox="1"/>
                  <p:nvPr/>
                </p:nvSpPr>
                <p:spPr>
                  <a:xfrm>
                    <a:off x="8489697" y="4192452"/>
                    <a:ext cx="343585" cy="243465"/>
                  </a:xfrm>
                  <a:prstGeom prst="rect">
                    <a:avLst/>
                  </a:prstGeom>
                  <a:solidFill>
                    <a:srgbClr val="FFC000"/>
                  </a:solidFill>
                </p:spPr>
                <p:txBody>
                  <a:bodyPr wrap="square" rtlCol="0" anchor="ctr">
                    <a:spAutoFit/>
                  </a:bodyPr>
                  <a:lstStyle/>
                  <a:p>
                    <a:pPr algn="ctr"/>
                    <a:r>
                      <a:rPr lang="fr-FR" sz="1100" dirty="0"/>
                      <a:t>1</a:t>
                    </a:r>
                    <a:endParaRPr lang="en-US" sz="1100" dirty="0"/>
                  </a:p>
                </p:txBody>
              </p:sp>
              <p:sp>
                <p:nvSpPr>
                  <p:cNvPr id="24" name="TextBox 23">
                    <a:extLst>
                      <a:ext uri="{FF2B5EF4-FFF2-40B4-BE49-F238E27FC236}">
                        <a16:creationId xmlns:a16="http://schemas.microsoft.com/office/drawing/2014/main" id="{A6458AD9-9ED3-D27F-FAF4-69EADCBF3126}"/>
                      </a:ext>
                    </a:extLst>
                  </p:cNvPr>
                  <p:cNvSpPr txBox="1"/>
                  <p:nvPr/>
                </p:nvSpPr>
                <p:spPr>
                  <a:xfrm>
                    <a:off x="7610926" y="3499501"/>
                    <a:ext cx="343585" cy="243465"/>
                  </a:xfrm>
                  <a:prstGeom prst="rect">
                    <a:avLst/>
                  </a:prstGeom>
                  <a:solidFill>
                    <a:srgbClr val="0070C0"/>
                  </a:solidFill>
                </p:spPr>
                <p:txBody>
                  <a:bodyPr wrap="square" rtlCol="0" anchor="ctr">
                    <a:spAutoFit/>
                  </a:bodyPr>
                  <a:lstStyle/>
                  <a:p>
                    <a:pPr algn="ctr"/>
                    <a:r>
                      <a:rPr lang="fr-FR" sz="1100" dirty="0"/>
                      <a:t>2</a:t>
                    </a:r>
                    <a:endParaRPr lang="en-US" sz="1100" dirty="0"/>
                  </a:p>
                </p:txBody>
              </p:sp>
              <p:sp>
                <p:nvSpPr>
                  <p:cNvPr id="25" name="TextBox 24">
                    <a:extLst>
                      <a:ext uri="{FF2B5EF4-FFF2-40B4-BE49-F238E27FC236}">
                        <a16:creationId xmlns:a16="http://schemas.microsoft.com/office/drawing/2014/main" id="{BC007E66-9179-A447-F5AB-87F270278ECF}"/>
                      </a:ext>
                    </a:extLst>
                  </p:cNvPr>
                  <p:cNvSpPr txBox="1"/>
                  <p:nvPr/>
                </p:nvSpPr>
                <p:spPr>
                  <a:xfrm>
                    <a:off x="8874833" y="4192452"/>
                    <a:ext cx="343585" cy="243465"/>
                  </a:xfrm>
                  <a:prstGeom prst="rect">
                    <a:avLst/>
                  </a:prstGeom>
                  <a:solidFill>
                    <a:srgbClr val="0070C0"/>
                  </a:solidFill>
                </p:spPr>
                <p:txBody>
                  <a:bodyPr wrap="square" rtlCol="0" anchor="ctr">
                    <a:spAutoFit/>
                  </a:bodyPr>
                  <a:lstStyle/>
                  <a:p>
                    <a:pPr algn="ctr"/>
                    <a:r>
                      <a:rPr lang="fr-FR" sz="1100" dirty="0"/>
                      <a:t>2</a:t>
                    </a:r>
                    <a:endParaRPr lang="en-US" sz="1100" dirty="0"/>
                  </a:p>
                </p:txBody>
              </p:sp>
            </p:grpSp>
            <p:sp>
              <p:nvSpPr>
                <p:cNvPr id="19" name="Rectangle 18">
                  <a:extLst>
                    <a:ext uri="{FF2B5EF4-FFF2-40B4-BE49-F238E27FC236}">
                      <a16:creationId xmlns:a16="http://schemas.microsoft.com/office/drawing/2014/main" id="{4137151B-DB63-1713-A163-D63A43A4AEAF}"/>
                    </a:ext>
                  </a:extLst>
                </p:cNvPr>
                <p:cNvSpPr/>
                <p:nvPr/>
              </p:nvSpPr>
              <p:spPr>
                <a:xfrm>
                  <a:off x="6689640" y="4185926"/>
                  <a:ext cx="1430500" cy="299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Choix possibles</a:t>
                  </a:r>
                  <a:endParaRPr lang="en-US" sz="1100" dirty="0">
                    <a:solidFill>
                      <a:schemeClr val="tx1"/>
                    </a:solidFill>
                  </a:endParaRPr>
                </a:p>
              </p:txBody>
            </p:sp>
            <p:sp>
              <p:nvSpPr>
                <p:cNvPr id="20" name="Rectangle 19">
                  <a:extLst>
                    <a:ext uri="{FF2B5EF4-FFF2-40B4-BE49-F238E27FC236}">
                      <a16:creationId xmlns:a16="http://schemas.microsoft.com/office/drawing/2014/main" id="{386538B2-6A8F-5745-D9B5-817FEB52902D}"/>
                    </a:ext>
                  </a:extLst>
                </p:cNvPr>
                <p:cNvSpPr/>
                <p:nvPr/>
              </p:nvSpPr>
              <p:spPr>
                <a:xfrm>
                  <a:off x="10350920" y="2386215"/>
                  <a:ext cx="652033" cy="39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7E1271F9-F03F-E069-E8E1-D6E4C2E09A31}"/>
                  </a:ext>
                </a:extLst>
              </p:cNvPr>
              <p:cNvSpPr txBox="1"/>
              <p:nvPr/>
            </p:nvSpPr>
            <p:spPr>
              <a:xfrm>
                <a:off x="6378250" y="2987688"/>
                <a:ext cx="1533150" cy="261610"/>
              </a:xfrm>
              <a:prstGeom prst="rect">
                <a:avLst/>
              </a:prstGeom>
              <a:solidFill>
                <a:schemeClr val="bg1"/>
              </a:solidFill>
              <a:ln>
                <a:solidFill>
                  <a:schemeClr val="tx1"/>
                </a:solidFill>
              </a:ln>
            </p:spPr>
            <p:txBody>
              <a:bodyPr wrap="square" rtlCol="0">
                <a:spAutoFit/>
              </a:bodyPr>
              <a:lstStyle/>
              <a:p>
                <a:pPr algn="ctr"/>
                <a:r>
                  <a:rPr lang="fr-FR" sz="1100" dirty="0"/>
                  <a:t>Incertitude neuronale</a:t>
                </a:r>
                <a:endParaRPr lang="en-US" sz="1100" dirty="0"/>
              </a:p>
            </p:txBody>
          </p:sp>
          <p:sp>
            <p:nvSpPr>
              <p:cNvPr id="13" name="TextBox 12">
                <a:extLst>
                  <a:ext uri="{FF2B5EF4-FFF2-40B4-BE49-F238E27FC236}">
                    <a16:creationId xmlns:a16="http://schemas.microsoft.com/office/drawing/2014/main" id="{022623C5-1F36-E7D6-7327-B4A272D0CF5F}"/>
                  </a:ext>
                </a:extLst>
              </p:cNvPr>
              <p:cNvSpPr txBox="1"/>
              <p:nvPr/>
            </p:nvSpPr>
            <p:spPr>
              <a:xfrm>
                <a:off x="8314986" y="3004519"/>
                <a:ext cx="1311722" cy="261610"/>
              </a:xfrm>
              <a:prstGeom prst="rect">
                <a:avLst/>
              </a:prstGeom>
              <a:solidFill>
                <a:schemeClr val="bg1"/>
              </a:solidFill>
              <a:ln>
                <a:solidFill>
                  <a:schemeClr val="tx1"/>
                </a:solidFill>
              </a:ln>
            </p:spPr>
            <p:txBody>
              <a:bodyPr wrap="square" rtlCol="0">
                <a:spAutoFit/>
              </a:bodyPr>
              <a:lstStyle/>
              <a:p>
                <a:pPr algn="ctr"/>
                <a:r>
                  <a:rPr lang="fr-FR" sz="1100" dirty="0"/>
                  <a:t>Confiance</a:t>
                </a:r>
                <a:endParaRPr lang="en-US" sz="1100" dirty="0"/>
              </a:p>
            </p:txBody>
          </p:sp>
          <p:sp>
            <p:nvSpPr>
              <p:cNvPr id="14" name="TextBox 13">
                <a:extLst>
                  <a:ext uri="{FF2B5EF4-FFF2-40B4-BE49-F238E27FC236}">
                    <a16:creationId xmlns:a16="http://schemas.microsoft.com/office/drawing/2014/main" id="{F8370980-D7A2-9620-2A30-3DC6BA654FB3}"/>
                  </a:ext>
                </a:extLst>
              </p:cNvPr>
              <p:cNvSpPr txBox="1"/>
              <p:nvPr/>
            </p:nvSpPr>
            <p:spPr>
              <a:xfrm>
                <a:off x="9947281" y="3011720"/>
                <a:ext cx="1311722" cy="261610"/>
              </a:xfrm>
              <a:prstGeom prst="rect">
                <a:avLst/>
              </a:prstGeom>
              <a:solidFill>
                <a:schemeClr val="bg1"/>
              </a:solidFill>
              <a:ln>
                <a:solidFill>
                  <a:schemeClr val="tx1"/>
                </a:solidFill>
              </a:ln>
            </p:spPr>
            <p:txBody>
              <a:bodyPr wrap="square" rtlCol="0">
                <a:spAutoFit/>
              </a:bodyPr>
              <a:lstStyle/>
              <a:p>
                <a:pPr algn="ctr"/>
                <a:r>
                  <a:rPr lang="fr-FR" sz="1100" dirty="0"/>
                  <a:t>Diffusion</a:t>
                </a:r>
                <a:endParaRPr lang="en-US" sz="1100" dirty="0"/>
              </a:p>
            </p:txBody>
          </p:sp>
          <p:sp>
            <p:nvSpPr>
              <p:cNvPr id="15" name="TextBox 14">
                <a:extLst>
                  <a:ext uri="{FF2B5EF4-FFF2-40B4-BE49-F238E27FC236}">
                    <a16:creationId xmlns:a16="http://schemas.microsoft.com/office/drawing/2014/main" id="{D90B657D-4A7A-A1C4-DB5F-9CF00584F1B4}"/>
                  </a:ext>
                </a:extLst>
              </p:cNvPr>
              <p:cNvSpPr txBox="1"/>
              <p:nvPr/>
            </p:nvSpPr>
            <p:spPr>
              <a:xfrm>
                <a:off x="9580283" y="4249415"/>
                <a:ext cx="1732653" cy="430887"/>
              </a:xfrm>
              <a:prstGeom prst="rect">
                <a:avLst/>
              </a:prstGeom>
              <a:solidFill>
                <a:schemeClr val="bg1"/>
              </a:solidFill>
              <a:ln>
                <a:noFill/>
              </a:ln>
            </p:spPr>
            <p:txBody>
              <a:bodyPr wrap="square" rtlCol="0">
                <a:spAutoFit/>
              </a:bodyPr>
              <a:lstStyle/>
              <a:p>
                <a:pPr algn="ctr"/>
                <a:r>
                  <a:rPr lang="fr-FR" sz="1100" dirty="0"/>
                  <a:t>Comportement basé sur la confiance (décision)</a:t>
                </a:r>
                <a:endParaRPr lang="en-US" sz="1100" dirty="0"/>
              </a:p>
            </p:txBody>
          </p:sp>
          <p:sp>
            <p:nvSpPr>
              <p:cNvPr id="16" name="TextBox 15">
                <a:extLst>
                  <a:ext uri="{FF2B5EF4-FFF2-40B4-BE49-F238E27FC236}">
                    <a16:creationId xmlns:a16="http://schemas.microsoft.com/office/drawing/2014/main" id="{EE5E61A7-C54A-570F-2FC1-680F6A77C21A}"/>
                  </a:ext>
                </a:extLst>
              </p:cNvPr>
              <p:cNvSpPr txBox="1"/>
              <p:nvPr/>
            </p:nvSpPr>
            <p:spPr>
              <a:xfrm>
                <a:off x="8897243" y="2370330"/>
                <a:ext cx="1531023" cy="261610"/>
              </a:xfrm>
              <a:prstGeom prst="rect">
                <a:avLst/>
              </a:prstGeom>
              <a:solidFill>
                <a:schemeClr val="bg1"/>
              </a:solidFill>
              <a:ln>
                <a:solidFill>
                  <a:schemeClr val="tx1"/>
                </a:solidFill>
              </a:ln>
            </p:spPr>
            <p:txBody>
              <a:bodyPr wrap="square" rtlCol="0">
                <a:spAutoFit/>
              </a:bodyPr>
              <a:lstStyle/>
              <a:p>
                <a:pPr algn="ctr"/>
                <a:r>
                  <a:rPr lang="fr-FR" sz="1100" dirty="0"/>
                  <a:t>Facteurs additionnels</a:t>
                </a:r>
                <a:endParaRPr lang="en-US" sz="1100" dirty="0"/>
              </a:p>
            </p:txBody>
          </p:sp>
          <p:sp>
            <p:nvSpPr>
              <p:cNvPr id="17" name="TextBox 16">
                <a:extLst>
                  <a:ext uri="{FF2B5EF4-FFF2-40B4-BE49-F238E27FC236}">
                    <a16:creationId xmlns:a16="http://schemas.microsoft.com/office/drawing/2014/main" id="{39795333-09C1-323C-AB64-562ACEE3F11B}"/>
                  </a:ext>
                </a:extLst>
              </p:cNvPr>
              <p:cNvSpPr txBox="1"/>
              <p:nvPr/>
            </p:nvSpPr>
            <p:spPr>
              <a:xfrm>
                <a:off x="9890269" y="3576319"/>
                <a:ext cx="1311722" cy="261610"/>
              </a:xfrm>
              <a:prstGeom prst="rect">
                <a:avLst/>
              </a:prstGeom>
              <a:solidFill>
                <a:schemeClr val="bg1"/>
              </a:solidFill>
            </p:spPr>
            <p:txBody>
              <a:bodyPr wrap="square" rtlCol="0">
                <a:spAutoFit/>
              </a:bodyPr>
              <a:lstStyle/>
              <a:p>
                <a:pPr algn="ctr"/>
                <a:r>
                  <a:rPr lang="fr-FR" sz="1100" dirty="0"/>
                  <a:t>Communication</a:t>
                </a:r>
                <a:endParaRPr lang="en-US" sz="1100" dirty="0"/>
              </a:p>
            </p:txBody>
          </p:sp>
        </p:grpSp>
        <p:cxnSp>
          <p:nvCxnSpPr>
            <p:cNvPr id="27" name="Connecteur droit avec flèche 20">
              <a:extLst>
                <a:ext uri="{FF2B5EF4-FFF2-40B4-BE49-F238E27FC236}">
                  <a16:creationId xmlns:a16="http://schemas.microsoft.com/office/drawing/2014/main" id="{13EA178B-B725-A3F8-4D97-B06D27CFFDDB}"/>
                </a:ext>
              </a:extLst>
            </p:cNvPr>
            <p:cNvCxnSpPr>
              <a:cxnSpLocks/>
            </p:cNvCxnSpPr>
            <p:nvPr/>
          </p:nvCxnSpPr>
          <p:spPr>
            <a:xfrm>
              <a:off x="4774302" y="1664965"/>
              <a:ext cx="42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8C070F0-4B99-41A2-E3A8-504225632A35}"/>
                </a:ext>
              </a:extLst>
            </p:cNvPr>
            <p:cNvSpPr txBox="1"/>
            <p:nvPr/>
          </p:nvSpPr>
          <p:spPr>
            <a:xfrm>
              <a:off x="3928162" y="1529912"/>
              <a:ext cx="897361" cy="261610"/>
            </a:xfrm>
            <a:prstGeom prst="rect">
              <a:avLst/>
            </a:prstGeom>
            <a:noFill/>
          </p:spPr>
          <p:txBody>
            <a:bodyPr wrap="square" rtlCol="0">
              <a:spAutoFit/>
            </a:bodyPr>
            <a:lstStyle/>
            <a:p>
              <a:pPr algn="ctr"/>
              <a:r>
                <a:rPr lang="fr-FR" sz="1100" b="1" dirty="0"/>
                <a:t>Stimulus</a:t>
              </a:r>
              <a:endParaRPr lang="en-US" sz="1100" b="1" dirty="0"/>
            </a:p>
          </p:txBody>
        </p:sp>
      </p:grpSp>
      <p:grpSp>
        <p:nvGrpSpPr>
          <p:cNvPr id="55" name="Group 54">
            <a:extLst>
              <a:ext uri="{FF2B5EF4-FFF2-40B4-BE49-F238E27FC236}">
                <a16:creationId xmlns:a16="http://schemas.microsoft.com/office/drawing/2014/main" id="{C3E10967-FEBB-C7CF-CA94-1B8CBA9E3C80}"/>
              </a:ext>
            </a:extLst>
          </p:cNvPr>
          <p:cNvGrpSpPr/>
          <p:nvPr/>
        </p:nvGrpSpPr>
        <p:grpSpPr>
          <a:xfrm>
            <a:off x="448681" y="2793984"/>
            <a:ext cx="5300569" cy="3496766"/>
            <a:chOff x="448681" y="2660634"/>
            <a:chExt cx="5300569" cy="3496766"/>
          </a:xfrm>
        </p:grpSpPr>
        <p:grpSp>
          <p:nvGrpSpPr>
            <p:cNvPr id="52" name="Group 51">
              <a:extLst>
                <a:ext uri="{FF2B5EF4-FFF2-40B4-BE49-F238E27FC236}">
                  <a16:creationId xmlns:a16="http://schemas.microsoft.com/office/drawing/2014/main" id="{02FED022-F468-7115-3317-5A7E59B9E9FE}"/>
                </a:ext>
              </a:extLst>
            </p:cNvPr>
            <p:cNvGrpSpPr/>
            <p:nvPr/>
          </p:nvGrpSpPr>
          <p:grpSpPr>
            <a:xfrm>
              <a:off x="668643" y="3450319"/>
              <a:ext cx="5080607" cy="2707081"/>
              <a:chOff x="668643" y="3450319"/>
              <a:chExt cx="5080607" cy="2707081"/>
            </a:xfrm>
          </p:grpSpPr>
          <p:pic>
            <p:nvPicPr>
              <p:cNvPr id="33" name="Picture 32" descr="A map of france with weather forecasts&#10;&#10;AI-generated content may be incorrect.">
                <a:extLst>
                  <a:ext uri="{FF2B5EF4-FFF2-40B4-BE49-F238E27FC236}">
                    <a16:creationId xmlns:a16="http://schemas.microsoft.com/office/drawing/2014/main" id="{379B14D2-3B86-17C1-6E3E-3C18C911EAE2}"/>
                  </a:ext>
                </a:extLst>
              </p:cNvPr>
              <p:cNvPicPr>
                <a:picLocks noChangeAspect="1"/>
              </p:cNvPicPr>
              <p:nvPr/>
            </p:nvPicPr>
            <p:blipFill rotWithShape="1">
              <a:blip r:embed="rId4">
                <a:extLst>
                  <a:ext uri="{28A0092B-C50C-407E-A947-70E740481C1C}">
                    <a14:useLocalDpi xmlns:a14="http://schemas.microsoft.com/office/drawing/2010/main" val="0"/>
                  </a:ext>
                </a:extLst>
              </a:blip>
              <a:srcRect l="777" t="-367" r="15800" b="367"/>
              <a:stretch>
                <a:fillRect/>
              </a:stretch>
            </p:blipFill>
            <p:spPr>
              <a:xfrm>
                <a:off x="4791110" y="4394873"/>
                <a:ext cx="882040" cy="882040"/>
              </a:xfrm>
              <a:prstGeom prst="rect">
                <a:avLst/>
              </a:prstGeom>
            </p:spPr>
          </p:pic>
          <p:pic>
            <p:nvPicPr>
              <p:cNvPr id="34" name="Picture 33" descr="A white mouse in a maze&#10;&#10;AI-generated content may be incorrect.">
                <a:extLst>
                  <a:ext uri="{FF2B5EF4-FFF2-40B4-BE49-F238E27FC236}">
                    <a16:creationId xmlns:a16="http://schemas.microsoft.com/office/drawing/2014/main" id="{90436B93-3971-4188-3388-EBBE232CD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110" y="3450319"/>
                <a:ext cx="882040" cy="882040"/>
              </a:xfrm>
              <a:prstGeom prst="rect">
                <a:avLst/>
              </a:prstGeom>
            </p:spPr>
          </p:pic>
          <p:pic>
            <p:nvPicPr>
              <p:cNvPr id="35" name="Picture 34" descr="A group of people crossing a street&#10;&#10;AI-generated content may be incorrect.">
                <a:extLst>
                  <a:ext uri="{FF2B5EF4-FFF2-40B4-BE49-F238E27FC236}">
                    <a16:creationId xmlns:a16="http://schemas.microsoft.com/office/drawing/2014/main" id="{4A6808B1-A7C8-D4B5-4B06-2F900BD01E48}"/>
                  </a:ext>
                </a:extLst>
              </p:cNvPr>
              <p:cNvPicPr>
                <a:picLocks noChangeAspect="1"/>
              </p:cNvPicPr>
              <p:nvPr/>
            </p:nvPicPr>
            <p:blipFill rotWithShape="1">
              <a:blip r:embed="rId6">
                <a:extLst>
                  <a:ext uri="{28A0092B-C50C-407E-A947-70E740481C1C}">
                    <a14:useLocalDpi xmlns:a14="http://schemas.microsoft.com/office/drawing/2010/main" val="0"/>
                  </a:ext>
                </a:extLst>
              </a:blip>
              <a:srcRect l="3320" r="3320"/>
              <a:stretch>
                <a:fillRect/>
              </a:stretch>
            </p:blipFill>
            <p:spPr>
              <a:xfrm>
                <a:off x="677055" y="4394873"/>
                <a:ext cx="1321027" cy="880685"/>
              </a:xfrm>
              <a:prstGeom prst="rect">
                <a:avLst/>
              </a:prstGeom>
            </p:spPr>
          </p:pic>
          <p:pic>
            <p:nvPicPr>
              <p:cNvPr id="36" name="Picture 35" descr="A group of people in a control room&#10;&#10;AI-generated content may be incorrect.">
                <a:extLst>
                  <a:ext uri="{FF2B5EF4-FFF2-40B4-BE49-F238E27FC236}">
                    <a16:creationId xmlns:a16="http://schemas.microsoft.com/office/drawing/2014/main" id="{F9092216-A0E6-C442-C7EE-C48AE3117F6B}"/>
                  </a:ext>
                </a:extLst>
              </p:cNvPr>
              <p:cNvPicPr>
                <a:picLocks noChangeAspect="1"/>
              </p:cNvPicPr>
              <p:nvPr/>
            </p:nvPicPr>
            <p:blipFill rotWithShape="1">
              <a:blip r:embed="rId7">
                <a:extLst>
                  <a:ext uri="{28A0092B-C50C-407E-A947-70E740481C1C}">
                    <a14:useLocalDpi xmlns:a14="http://schemas.microsoft.com/office/drawing/2010/main" val="0"/>
                  </a:ext>
                </a:extLst>
              </a:blip>
              <a:srcRect l="19" r="19"/>
              <a:stretch>
                <a:fillRect/>
              </a:stretch>
            </p:blipFill>
            <p:spPr>
              <a:xfrm>
                <a:off x="677055" y="3452796"/>
                <a:ext cx="1321027" cy="880685"/>
              </a:xfrm>
              <a:prstGeom prst="rect">
                <a:avLst/>
              </a:prstGeom>
            </p:spPr>
          </p:pic>
          <p:pic>
            <p:nvPicPr>
              <p:cNvPr id="37" name="Picture 36" descr="A screenshot of a screen&#10;&#10;AI-generated content may be incorrect.">
                <a:extLst>
                  <a:ext uri="{FF2B5EF4-FFF2-40B4-BE49-F238E27FC236}">
                    <a16:creationId xmlns:a16="http://schemas.microsoft.com/office/drawing/2014/main" id="{A6CDF11C-168E-3A3A-889E-8A7B8CA368C2}"/>
                  </a:ext>
                </a:extLst>
              </p:cNvPr>
              <p:cNvPicPr>
                <a:picLocks noChangeAspect="1"/>
              </p:cNvPicPr>
              <p:nvPr/>
            </p:nvPicPr>
            <p:blipFill rotWithShape="1">
              <a:blip r:embed="rId8">
                <a:extLst>
                  <a:ext uri="{28A0092B-C50C-407E-A947-70E740481C1C}">
                    <a14:useLocalDpi xmlns:a14="http://schemas.microsoft.com/office/drawing/2010/main" val="0"/>
                  </a:ext>
                </a:extLst>
              </a:blip>
              <a:srcRect r="20224"/>
              <a:stretch>
                <a:fillRect/>
              </a:stretch>
            </p:blipFill>
            <p:spPr>
              <a:xfrm>
                <a:off x="2047652" y="3451674"/>
                <a:ext cx="1321027" cy="880685"/>
              </a:xfrm>
              <a:prstGeom prst="rect">
                <a:avLst/>
              </a:prstGeom>
            </p:spPr>
          </p:pic>
          <p:pic>
            <p:nvPicPr>
              <p:cNvPr id="38" name="Picture 37" descr="A group of men playing poker&#10;&#10;AI-generated content may be incorrect.">
                <a:extLst>
                  <a:ext uri="{FF2B5EF4-FFF2-40B4-BE49-F238E27FC236}">
                    <a16:creationId xmlns:a16="http://schemas.microsoft.com/office/drawing/2014/main" id="{9A641478-84CC-B9F7-8202-CB0AAF0AD68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a:fillRect/>
              </a:stretch>
            </p:blipFill>
            <p:spPr>
              <a:xfrm>
                <a:off x="3419381" y="3451674"/>
                <a:ext cx="1321027" cy="880685"/>
              </a:xfrm>
              <a:prstGeom prst="rect">
                <a:avLst/>
              </a:prstGeom>
            </p:spPr>
          </p:pic>
          <p:pic>
            <p:nvPicPr>
              <p:cNvPr id="39" name="Picture 38" descr="A whale swimming in the water&#10;&#10;AI-generated content may be incorrect.">
                <a:extLst>
                  <a:ext uri="{FF2B5EF4-FFF2-40B4-BE49-F238E27FC236}">
                    <a16:creationId xmlns:a16="http://schemas.microsoft.com/office/drawing/2014/main" id="{C9B5667E-B065-D11D-EF7E-11FCE298E0EA}"/>
                  </a:ext>
                </a:extLst>
              </p:cNvPr>
              <p:cNvPicPr>
                <a:picLocks noChangeAspect="1"/>
              </p:cNvPicPr>
              <p:nvPr/>
            </p:nvPicPr>
            <p:blipFill rotWithShape="1">
              <a:blip r:embed="rId10">
                <a:extLst>
                  <a:ext uri="{28A0092B-C50C-407E-A947-70E740481C1C}">
                    <a14:useLocalDpi xmlns:a14="http://schemas.microsoft.com/office/drawing/2010/main" val="0"/>
                  </a:ext>
                </a:extLst>
              </a:blip>
              <a:srcRect l="7799" r="7799"/>
              <a:stretch>
                <a:fillRect/>
              </a:stretch>
            </p:blipFill>
            <p:spPr>
              <a:xfrm>
                <a:off x="2047652" y="4394873"/>
                <a:ext cx="1321027" cy="880685"/>
              </a:xfrm>
              <a:prstGeom prst="rect">
                <a:avLst/>
              </a:prstGeom>
            </p:spPr>
          </p:pic>
          <p:pic>
            <p:nvPicPr>
              <p:cNvPr id="40" name="Picture 39" descr="A diagram of the earth's surface and the surface of the earth&#10;&#10;AI-generated content may be incorrect.">
                <a:extLst>
                  <a:ext uri="{FF2B5EF4-FFF2-40B4-BE49-F238E27FC236}">
                    <a16:creationId xmlns:a16="http://schemas.microsoft.com/office/drawing/2014/main" id="{1DAA15C2-3AD8-B399-CD57-A7E88A307E1C}"/>
                  </a:ext>
                </a:extLst>
              </p:cNvPr>
              <p:cNvPicPr>
                <a:picLocks noChangeAspect="1"/>
              </p:cNvPicPr>
              <p:nvPr/>
            </p:nvPicPr>
            <p:blipFill rotWithShape="1">
              <a:blip r:embed="rId11">
                <a:extLst>
                  <a:ext uri="{28A0092B-C50C-407E-A947-70E740481C1C}">
                    <a14:useLocalDpi xmlns:a14="http://schemas.microsoft.com/office/drawing/2010/main" val="0"/>
                  </a:ext>
                </a:extLst>
              </a:blip>
              <a:srcRect t="6798" b="15018"/>
              <a:stretch>
                <a:fillRect/>
              </a:stretch>
            </p:blipFill>
            <p:spPr>
              <a:xfrm>
                <a:off x="3419381" y="4394873"/>
                <a:ext cx="1321027" cy="880685"/>
              </a:xfrm>
              <a:prstGeom prst="rect">
                <a:avLst/>
              </a:prstGeom>
            </p:spPr>
          </p:pic>
          <p:pic>
            <p:nvPicPr>
              <p:cNvPr id="43" name="Image 13">
                <a:extLst>
                  <a:ext uri="{FF2B5EF4-FFF2-40B4-BE49-F238E27FC236}">
                    <a16:creationId xmlns:a16="http://schemas.microsoft.com/office/drawing/2014/main" id="{ABF279DF-7754-A21D-8990-2A955FFD255C}"/>
                  </a:ext>
                </a:extLst>
              </p:cNvPr>
              <p:cNvPicPr>
                <a:picLocks noChangeAspect="1"/>
              </p:cNvPicPr>
              <p:nvPr/>
            </p:nvPicPr>
            <p:blipFill>
              <a:blip r:embed="rId12"/>
              <a:srcRect l="1" r="555"/>
              <a:stretch>
                <a:fillRect/>
              </a:stretch>
            </p:blipFill>
            <p:spPr>
              <a:xfrm>
                <a:off x="4694557" y="5283228"/>
                <a:ext cx="1054693" cy="874172"/>
              </a:xfrm>
              <a:prstGeom prst="rect">
                <a:avLst/>
              </a:prstGeom>
            </p:spPr>
          </p:pic>
          <p:pic>
            <p:nvPicPr>
              <p:cNvPr id="45" name="Picture 44" descr="A cat looking at a lion's reflection in a mirror&#10;&#10;AI-generated content may be incorrect.">
                <a:extLst>
                  <a:ext uri="{FF2B5EF4-FFF2-40B4-BE49-F238E27FC236}">
                    <a16:creationId xmlns:a16="http://schemas.microsoft.com/office/drawing/2014/main" id="{CD313B90-92B2-DD5C-86A4-BDEC36AF41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13396" y="5387097"/>
                <a:ext cx="1325880" cy="656686"/>
              </a:xfrm>
              <a:prstGeom prst="rect">
                <a:avLst/>
              </a:prstGeom>
            </p:spPr>
          </p:pic>
          <p:pic>
            <p:nvPicPr>
              <p:cNvPr id="47" name="Picture 46" descr="A group of hands together&#10;&#10;AI-generated content may be incorrect.">
                <a:extLst>
                  <a:ext uri="{FF2B5EF4-FFF2-40B4-BE49-F238E27FC236}">
                    <a16:creationId xmlns:a16="http://schemas.microsoft.com/office/drawing/2014/main" id="{7DF1D332-7883-EB20-62E1-2443441BE3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42799" y="5261925"/>
                <a:ext cx="1325880" cy="884093"/>
              </a:xfrm>
              <a:prstGeom prst="rect">
                <a:avLst/>
              </a:prstGeom>
            </p:spPr>
          </p:pic>
          <p:pic>
            <p:nvPicPr>
              <p:cNvPr id="51" name="Picture 50" descr="A baseball player catching a ball&#10;&#10;AI-generated content may be incorrect.">
                <a:extLst>
                  <a:ext uri="{FF2B5EF4-FFF2-40B4-BE49-F238E27FC236}">
                    <a16:creationId xmlns:a16="http://schemas.microsoft.com/office/drawing/2014/main" id="{8E46BC08-5C49-8AAB-E638-C0B258C3DB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643" y="5273480"/>
                <a:ext cx="1325880" cy="883920"/>
              </a:xfrm>
              <a:prstGeom prst="rect">
                <a:avLst/>
              </a:prstGeom>
            </p:spPr>
          </p:pic>
        </p:grpSp>
        <p:cxnSp>
          <p:nvCxnSpPr>
            <p:cNvPr id="54" name="Connector: Elbow 53">
              <a:extLst>
                <a:ext uri="{FF2B5EF4-FFF2-40B4-BE49-F238E27FC236}">
                  <a16:creationId xmlns:a16="http://schemas.microsoft.com/office/drawing/2014/main" id="{4DC0A586-5435-9CCF-E48C-E3B1D74B9528}"/>
                </a:ext>
              </a:extLst>
            </p:cNvPr>
            <p:cNvCxnSpPr>
              <a:stCxn id="35" idx="1"/>
              <a:endCxn id="28" idx="2"/>
            </p:cNvCxnSpPr>
            <p:nvPr/>
          </p:nvCxnSpPr>
          <p:spPr>
            <a:xfrm rot="10800000">
              <a:off x="448681" y="2660634"/>
              <a:ext cx="228374" cy="2174582"/>
            </a:xfrm>
            <a:prstGeom prst="bentConnector2">
              <a:avLst/>
            </a:prstGeom>
            <a:ln>
              <a:prstDash val="sysDot"/>
              <a:tailEnd type="triangle"/>
            </a:ln>
          </p:spPr>
          <p:style>
            <a:lnRef idx="2">
              <a:schemeClr val="dk1"/>
            </a:lnRef>
            <a:fillRef idx="0">
              <a:schemeClr val="dk1"/>
            </a:fillRef>
            <a:effectRef idx="1">
              <a:schemeClr val="dk1"/>
            </a:effectRef>
            <a:fontRef idx="minor">
              <a:schemeClr val="tx1"/>
            </a:fontRef>
          </p:style>
        </p:cxnSp>
      </p:grpSp>
      <p:sp>
        <p:nvSpPr>
          <p:cNvPr id="5" name="Footer Placeholder 4">
            <a:extLst>
              <a:ext uri="{FF2B5EF4-FFF2-40B4-BE49-F238E27FC236}">
                <a16:creationId xmlns:a16="http://schemas.microsoft.com/office/drawing/2014/main" id="{680609EB-F77C-F4C8-CD55-A260C26703C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91000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4C10-95CB-618F-67DC-A135C6908D68}"/>
              </a:ext>
            </a:extLst>
          </p:cNvPr>
          <p:cNvSpPr>
            <a:spLocks noGrp="1"/>
          </p:cNvSpPr>
          <p:nvPr>
            <p:ph type="title"/>
          </p:nvPr>
        </p:nvSpPr>
        <p:spPr/>
        <p:txBody>
          <a:bodyPr/>
          <a:lstStyle/>
          <a:p>
            <a:r>
              <a:rPr lang="fr-FR" dirty="0"/>
              <a:t>Résumé</a:t>
            </a:r>
            <a:endParaRPr lang="en-US" dirty="0"/>
          </a:p>
        </p:txBody>
      </p:sp>
      <p:sp>
        <p:nvSpPr>
          <p:cNvPr id="6" name="Slide Number Placeholder 5">
            <a:extLst>
              <a:ext uri="{FF2B5EF4-FFF2-40B4-BE49-F238E27FC236}">
                <a16:creationId xmlns:a16="http://schemas.microsoft.com/office/drawing/2014/main" id="{764E1BFA-9132-DE5A-98C0-4A7E06118E6B}"/>
              </a:ext>
            </a:extLst>
          </p:cNvPr>
          <p:cNvSpPr>
            <a:spLocks noGrp="1"/>
          </p:cNvSpPr>
          <p:nvPr>
            <p:ph type="sldNum" sz="quarter" idx="12"/>
          </p:nvPr>
        </p:nvSpPr>
        <p:spPr/>
        <p:txBody>
          <a:bodyPr/>
          <a:lstStyle/>
          <a:p>
            <a:fld id="{F95E6910-D586-4B1A-BC87-A1DD68C0FBEB}" type="slidenum">
              <a:rPr lang="en-US" smtClean="0"/>
              <a:t>15</a:t>
            </a:fld>
            <a:endParaRPr lang="en-US"/>
          </a:p>
        </p:txBody>
      </p:sp>
      <p:sp>
        <p:nvSpPr>
          <p:cNvPr id="4" name="TextBox 3">
            <a:extLst>
              <a:ext uri="{FF2B5EF4-FFF2-40B4-BE49-F238E27FC236}">
                <a16:creationId xmlns:a16="http://schemas.microsoft.com/office/drawing/2014/main" id="{7E476C8F-DB21-0A6C-4A21-59C3184157A0}"/>
              </a:ext>
            </a:extLst>
          </p:cNvPr>
          <p:cNvSpPr txBox="1"/>
          <p:nvPr/>
        </p:nvSpPr>
        <p:spPr>
          <a:xfrm>
            <a:off x="101327" y="6445955"/>
            <a:ext cx="4617155" cy="307777"/>
          </a:xfrm>
          <a:prstGeom prst="rect">
            <a:avLst/>
          </a:prstGeom>
          <a:noFill/>
        </p:spPr>
        <p:txBody>
          <a:bodyPr wrap="square" rtlCol="0">
            <a:spAutoFit/>
          </a:bodyPr>
          <a:lstStyle/>
          <a:p>
            <a:r>
              <a:rPr lang="fr-FR" sz="1400" dirty="0"/>
              <a:t>Fleming, 2024. </a:t>
            </a:r>
            <a:r>
              <a:rPr lang="fr-FR" sz="1400" i="1" dirty="0" err="1"/>
              <a:t>Annual</a:t>
            </a:r>
            <a:r>
              <a:rPr lang="fr-FR" sz="1400" i="1" dirty="0"/>
              <a:t> </a:t>
            </a:r>
            <a:r>
              <a:rPr lang="fr-FR" sz="1400" i="1" dirty="0" err="1"/>
              <a:t>Review</a:t>
            </a:r>
            <a:r>
              <a:rPr lang="fr-FR" sz="1400" i="1" dirty="0"/>
              <a:t> of Psychology</a:t>
            </a:r>
            <a:endParaRPr lang="en-US" sz="1400" dirty="0"/>
          </a:p>
        </p:txBody>
      </p:sp>
      <p:grpSp>
        <p:nvGrpSpPr>
          <p:cNvPr id="52" name="Group 51">
            <a:extLst>
              <a:ext uri="{FF2B5EF4-FFF2-40B4-BE49-F238E27FC236}">
                <a16:creationId xmlns:a16="http://schemas.microsoft.com/office/drawing/2014/main" id="{CA55F0F1-C0E1-25B5-B4F9-42EF96A6547E}"/>
              </a:ext>
            </a:extLst>
          </p:cNvPr>
          <p:cNvGrpSpPr/>
          <p:nvPr/>
        </p:nvGrpSpPr>
        <p:grpSpPr>
          <a:xfrm>
            <a:off x="6664940" y="3785964"/>
            <a:ext cx="5080607" cy="2707081"/>
            <a:chOff x="668643" y="3450319"/>
            <a:chExt cx="5080607" cy="2707081"/>
          </a:xfrm>
        </p:grpSpPr>
        <p:pic>
          <p:nvPicPr>
            <p:cNvPr id="33" name="Picture 32" descr="A map of france with weather forecasts&#10;&#10;AI-generated content may be incorrect.">
              <a:extLst>
                <a:ext uri="{FF2B5EF4-FFF2-40B4-BE49-F238E27FC236}">
                  <a16:creationId xmlns:a16="http://schemas.microsoft.com/office/drawing/2014/main" id="{51F5F053-F470-A867-AEB1-FF3AA3EEB5E6}"/>
                </a:ext>
              </a:extLst>
            </p:cNvPr>
            <p:cNvPicPr>
              <a:picLocks noChangeAspect="1"/>
            </p:cNvPicPr>
            <p:nvPr/>
          </p:nvPicPr>
          <p:blipFill rotWithShape="1">
            <a:blip r:embed="rId3">
              <a:extLst>
                <a:ext uri="{28A0092B-C50C-407E-A947-70E740481C1C}">
                  <a14:useLocalDpi xmlns:a14="http://schemas.microsoft.com/office/drawing/2010/main" val="0"/>
                </a:ext>
              </a:extLst>
            </a:blip>
            <a:srcRect l="777" t="-367" r="15800" b="367"/>
            <a:stretch>
              <a:fillRect/>
            </a:stretch>
          </p:blipFill>
          <p:spPr>
            <a:xfrm>
              <a:off x="4791110" y="4394873"/>
              <a:ext cx="882040" cy="882040"/>
            </a:xfrm>
            <a:prstGeom prst="rect">
              <a:avLst/>
            </a:prstGeom>
          </p:spPr>
        </p:pic>
        <p:pic>
          <p:nvPicPr>
            <p:cNvPr id="34" name="Picture 33" descr="A white mouse in a maze&#10;&#10;AI-generated content may be incorrect.">
              <a:extLst>
                <a:ext uri="{FF2B5EF4-FFF2-40B4-BE49-F238E27FC236}">
                  <a16:creationId xmlns:a16="http://schemas.microsoft.com/office/drawing/2014/main" id="{BD1DA10F-A933-AA55-C2F9-13613D5AB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110" y="3450319"/>
              <a:ext cx="882040" cy="882040"/>
            </a:xfrm>
            <a:prstGeom prst="rect">
              <a:avLst/>
            </a:prstGeom>
          </p:spPr>
        </p:pic>
        <p:pic>
          <p:nvPicPr>
            <p:cNvPr id="35" name="Picture 34" descr="A group of people crossing a street&#10;&#10;AI-generated content may be incorrect.">
              <a:extLst>
                <a:ext uri="{FF2B5EF4-FFF2-40B4-BE49-F238E27FC236}">
                  <a16:creationId xmlns:a16="http://schemas.microsoft.com/office/drawing/2014/main" id="{90950FF2-A67F-3F67-22DC-1C5E7670E4B6}"/>
                </a:ext>
              </a:extLst>
            </p:cNvPr>
            <p:cNvPicPr>
              <a:picLocks noChangeAspect="1"/>
            </p:cNvPicPr>
            <p:nvPr/>
          </p:nvPicPr>
          <p:blipFill rotWithShape="1">
            <a:blip r:embed="rId5">
              <a:extLst>
                <a:ext uri="{28A0092B-C50C-407E-A947-70E740481C1C}">
                  <a14:useLocalDpi xmlns:a14="http://schemas.microsoft.com/office/drawing/2010/main" val="0"/>
                </a:ext>
              </a:extLst>
            </a:blip>
            <a:srcRect l="3320" r="3320"/>
            <a:stretch>
              <a:fillRect/>
            </a:stretch>
          </p:blipFill>
          <p:spPr>
            <a:xfrm>
              <a:off x="677055" y="4394873"/>
              <a:ext cx="1321027" cy="880685"/>
            </a:xfrm>
            <a:prstGeom prst="rect">
              <a:avLst/>
            </a:prstGeom>
          </p:spPr>
        </p:pic>
        <p:pic>
          <p:nvPicPr>
            <p:cNvPr id="36" name="Picture 35" descr="A group of people in a control room&#10;&#10;AI-generated content may be incorrect.">
              <a:extLst>
                <a:ext uri="{FF2B5EF4-FFF2-40B4-BE49-F238E27FC236}">
                  <a16:creationId xmlns:a16="http://schemas.microsoft.com/office/drawing/2014/main" id="{B3A7C10E-095A-2251-BE21-CFAEC2315E89}"/>
                </a:ext>
              </a:extLst>
            </p:cNvPr>
            <p:cNvPicPr>
              <a:picLocks noChangeAspect="1"/>
            </p:cNvPicPr>
            <p:nvPr/>
          </p:nvPicPr>
          <p:blipFill rotWithShape="1">
            <a:blip r:embed="rId6">
              <a:extLst>
                <a:ext uri="{28A0092B-C50C-407E-A947-70E740481C1C}">
                  <a14:useLocalDpi xmlns:a14="http://schemas.microsoft.com/office/drawing/2010/main" val="0"/>
                </a:ext>
              </a:extLst>
            </a:blip>
            <a:srcRect l="19" r="19"/>
            <a:stretch>
              <a:fillRect/>
            </a:stretch>
          </p:blipFill>
          <p:spPr>
            <a:xfrm>
              <a:off x="677055" y="3452796"/>
              <a:ext cx="1321027" cy="880685"/>
            </a:xfrm>
            <a:prstGeom prst="rect">
              <a:avLst/>
            </a:prstGeom>
          </p:spPr>
        </p:pic>
        <p:pic>
          <p:nvPicPr>
            <p:cNvPr id="37" name="Picture 36" descr="A screenshot of a screen&#10;&#10;AI-generated content may be incorrect.">
              <a:extLst>
                <a:ext uri="{FF2B5EF4-FFF2-40B4-BE49-F238E27FC236}">
                  <a16:creationId xmlns:a16="http://schemas.microsoft.com/office/drawing/2014/main" id="{125791C6-C4C7-C0B9-324D-822A8E20345E}"/>
                </a:ext>
              </a:extLst>
            </p:cNvPr>
            <p:cNvPicPr>
              <a:picLocks noChangeAspect="1"/>
            </p:cNvPicPr>
            <p:nvPr/>
          </p:nvPicPr>
          <p:blipFill rotWithShape="1">
            <a:blip r:embed="rId7">
              <a:extLst>
                <a:ext uri="{28A0092B-C50C-407E-A947-70E740481C1C}">
                  <a14:useLocalDpi xmlns:a14="http://schemas.microsoft.com/office/drawing/2010/main" val="0"/>
                </a:ext>
              </a:extLst>
            </a:blip>
            <a:srcRect r="20224"/>
            <a:stretch>
              <a:fillRect/>
            </a:stretch>
          </p:blipFill>
          <p:spPr>
            <a:xfrm>
              <a:off x="2047652" y="3451674"/>
              <a:ext cx="1321027" cy="880685"/>
            </a:xfrm>
            <a:prstGeom prst="rect">
              <a:avLst/>
            </a:prstGeom>
          </p:spPr>
        </p:pic>
        <p:pic>
          <p:nvPicPr>
            <p:cNvPr id="38" name="Picture 37" descr="A group of men playing poker&#10;&#10;AI-generated content may be incorrect.">
              <a:extLst>
                <a:ext uri="{FF2B5EF4-FFF2-40B4-BE49-F238E27FC236}">
                  <a16:creationId xmlns:a16="http://schemas.microsoft.com/office/drawing/2014/main" id="{4A313F89-9374-9DE5-DBF2-0AF6028A4AA2}"/>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a:fillRect/>
            </a:stretch>
          </p:blipFill>
          <p:spPr>
            <a:xfrm>
              <a:off x="3419381" y="3451674"/>
              <a:ext cx="1321027" cy="880685"/>
            </a:xfrm>
            <a:prstGeom prst="rect">
              <a:avLst/>
            </a:prstGeom>
          </p:spPr>
        </p:pic>
        <p:pic>
          <p:nvPicPr>
            <p:cNvPr id="39" name="Picture 38" descr="A whale swimming in the water&#10;&#10;AI-generated content may be incorrect.">
              <a:extLst>
                <a:ext uri="{FF2B5EF4-FFF2-40B4-BE49-F238E27FC236}">
                  <a16:creationId xmlns:a16="http://schemas.microsoft.com/office/drawing/2014/main" id="{F66FB0AB-68C3-2B43-83AB-B18848852B53}"/>
                </a:ext>
              </a:extLst>
            </p:cNvPr>
            <p:cNvPicPr>
              <a:picLocks noChangeAspect="1"/>
            </p:cNvPicPr>
            <p:nvPr/>
          </p:nvPicPr>
          <p:blipFill rotWithShape="1">
            <a:blip r:embed="rId9">
              <a:extLst>
                <a:ext uri="{28A0092B-C50C-407E-A947-70E740481C1C}">
                  <a14:useLocalDpi xmlns:a14="http://schemas.microsoft.com/office/drawing/2010/main" val="0"/>
                </a:ext>
              </a:extLst>
            </a:blip>
            <a:srcRect l="7799" r="7799"/>
            <a:stretch>
              <a:fillRect/>
            </a:stretch>
          </p:blipFill>
          <p:spPr>
            <a:xfrm>
              <a:off x="2047652" y="4394873"/>
              <a:ext cx="1321027" cy="880685"/>
            </a:xfrm>
            <a:prstGeom prst="rect">
              <a:avLst/>
            </a:prstGeom>
          </p:spPr>
        </p:pic>
        <p:pic>
          <p:nvPicPr>
            <p:cNvPr id="40" name="Picture 39" descr="A diagram of the earth's surface and the surface of the earth&#10;&#10;AI-generated content may be incorrect.">
              <a:extLst>
                <a:ext uri="{FF2B5EF4-FFF2-40B4-BE49-F238E27FC236}">
                  <a16:creationId xmlns:a16="http://schemas.microsoft.com/office/drawing/2014/main" id="{41CC1765-581F-DA72-8440-2FB685D45B46}"/>
                </a:ext>
              </a:extLst>
            </p:cNvPr>
            <p:cNvPicPr>
              <a:picLocks noChangeAspect="1"/>
            </p:cNvPicPr>
            <p:nvPr/>
          </p:nvPicPr>
          <p:blipFill rotWithShape="1">
            <a:blip r:embed="rId10">
              <a:extLst>
                <a:ext uri="{28A0092B-C50C-407E-A947-70E740481C1C}">
                  <a14:useLocalDpi xmlns:a14="http://schemas.microsoft.com/office/drawing/2010/main" val="0"/>
                </a:ext>
              </a:extLst>
            </a:blip>
            <a:srcRect t="6798" b="15018"/>
            <a:stretch>
              <a:fillRect/>
            </a:stretch>
          </p:blipFill>
          <p:spPr>
            <a:xfrm>
              <a:off x="3419381" y="4394873"/>
              <a:ext cx="1321027" cy="880685"/>
            </a:xfrm>
            <a:prstGeom prst="rect">
              <a:avLst/>
            </a:prstGeom>
          </p:spPr>
        </p:pic>
        <p:pic>
          <p:nvPicPr>
            <p:cNvPr id="43" name="Image 13">
              <a:extLst>
                <a:ext uri="{FF2B5EF4-FFF2-40B4-BE49-F238E27FC236}">
                  <a16:creationId xmlns:a16="http://schemas.microsoft.com/office/drawing/2014/main" id="{3C33FA4B-3004-D494-E46B-49E4561ECE65}"/>
                </a:ext>
              </a:extLst>
            </p:cNvPr>
            <p:cNvPicPr>
              <a:picLocks noChangeAspect="1"/>
            </p:cNvPicPr>
            <p:nvPr/>
          </p:nvPicPr>
          <p:blipFill>
            <a:blip r:embed="rId11"/>
            <a:srcRect l="1" r="555"/>
            <a:stretch>
              <a:fillRect/>
            </a:stretch>
          </p:blipFill>
          <p:spPr>
            <a:xfrm>
              <a:off x="4694557" y="5283228"/>
              <a:ext cx="1054693" cy="874172"/>
            </a:xfrm>
            <a:prstGeom prst="rect">
              <a:avLst/>
            </a:prstGeom>
          </p:spPr>
        </p:pic>
        <p:pic>
          <p:nvPicPr>
            <p:cNvPr id="45" name="Picture 44" descr="A cat looking at a lion's reflection in a mirror&#10;&#10;AI-generated content may be incorrect.">
              <a:extLst>
                <a:ext uri="{FF2B5EF4-FFF2-40B4-BE49-F238E27FC236}">
                  <a16:creationId xmlns:a16="http://schemas.microsoft.com/office/drawing/2014/main" id="{057A0EBB-B5BE-AB4E-FC8F-21EE4D1A2A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13396" y="5387097"/>
              <a:ext cx="1325880" cy="656686"/>
            </a:xfrm>
            <a:prstGeom prst="rect">
              <a:avLst/>
            </a:prstGeom>
          </p:spPr>
        </p:pic>
        <p:pic>
          <p:nvPicPr>
            <p:cNvPr id="47" name="Picture 46" descr="A group of hands together&#10;&#10;AI-generated content may be incorrect.">
              <a:extLst>
                <a:ext uri="{FF2B5EF4-FFF2-40B4-BE49-F238E27FC236}">
                  <a16:creationId xmlns:a16="http://schemas.microsoft.com/office/drawing/2014/main" id="{DF7BFEA8-73B1-DF73-4765-DE2AFE8B40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2799" y="5261925"/>
              <a:ext cx="1325880" cy="884093"/>
            </a:xfrm>
            <a:prstGeom prst="rect">
              <a:avLst/>
            </a:prstGeom>
          </p:spPr>
        </p:pic>
        <p:pic>
          <p:nvPicPr>
            <p:cNvPr id="51" name="Picture 50" descr="A baseball player catching a ball&#10;&#10;AI-generated content may be incorrect.">
              <a:extLst>
                <a:ext uri="{FF2B5EF4-FFF2-40B4-BE49-F238E27FC236}">
                  <a16:creationId xmlns:a16="http://schemas.microsoft.com/office/drawing/2014/main" id="{E548A3E3-6220-83F4-0234-D9C4DD58E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8643" y="5273480"/>
              <a:ext cx="1325880" cy="883920"/>
            </a:xfrm>
            <a:prstGeom prst="rect">
              <a:avLst/>
            </a:prstGeom>
          </p:spPr>
        </p:pic>
      </p:grpSp>
      <p:cxnSp>
        <p:nvCxnSpPr>
          <p:cNvPr id="54" name="Connector: Elbow 53">
            <a:extLst>
              <a:ext uri="{FF2B5EF4-FFF2-40B4-BE49-F238E27FC236}">
                <a16:creationId xmlns:a16="http://schemas.microsoft.com/office/drawing/2014/main" id="{3E5A2465-37B0-135B-5071-036DC0FA21B2}"/>
              </a:ext>
            </a:extLst>
          </p:cNvPr>
          <p:cNvCxnSpPr>
            <a:cxnSpLocks/>
            <a:stCxn id="35" idx="1"/>
            <a:endCxn id="28" idx="2"/>
          </p:cNvCxnSpPr>
          <p:nvPr/>
        </p:nvCxnSpPr>
        <p:spPr>
          <a:xfrm rot="10800000">
            <a:off x="940952" y="2747075"/>
            <a:ext cx="5732400" cy="2423787"/>
          </a:xfrm>
          <a:prstGeom prst="bentConnector2">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2ED8B429-53BD-B935-B3A9-93B62DF671DB}"/>
              </a:ext>
            </a:extLst>
          </p:cNvPr>
          <p:cNvSpPr/>
          <p:nvPr/>
        </p:nvSpPr>
        <p:spPr>
          <a:xfrm>
            <a:off x="6611007" y="1891862"/>
            <a:ext cx="5244662" cy="29126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4111768-1830-5E11-0802-FBBAE3E2F2E3}"/>
              </a:ext>
            </a:extLst>
          </p:cNvPr>
          <p:cNvGrpSpPr/>
          <p:nvPr/>
        </p:nvGrpSpPr>
        <p:grpSpPr>
          <a:xfrm>
            <a:off x="6723588" y="1219284"/>
            <a:ext cx="4934686" cy="2336160"/>
            <a:chOff x="6378250" y="2344142"/>
            <a:chExt cx="4934686" cy="2336160"/>
          </a:xfrm>
        </p:grpSpPr>
        <p:grpSp>
          <p:nvGrpSpPr>
            <p:cNvPr id="11" name="Group 10">
              <a:extLst>
                <a:ext uri="{FF2B5EF4-FFF2-40B4-BE49-F238E27FC236}">
                  <a16:creationId xmlns:a16="http://schemas.microsoft.com/office/drawing/2014/main" id="{EAABC935-1BE7-C8C3-5D07-79C53591C073}"/>
                </a:ext>
              </a:extLst>
            </p:cNvPr>
            <p:cNvGrpSpPr/>
            <p:nvPr/>
          </p:nvGrpSpPr>
          <p:grpSpPr>
            <a:xfrm>
              <a:off x="6563820" y="2344142"/>
              <a:ext cx="4439133" cy="2141025"/>
              <a:chOff x="6563820" y="2344142"/>
              <a:chExt cx="4439133" cy="2141025"/>
            </a:xfrm>
          </p:grpSpPr>
          <p:grpSp>
            <p:nvGrpSpPr>
              <p:cNvPr id="18" name="Group 17">
                <a:extLst>
                  <a:ext uri="{FF2B5EF4-FFF2-40B4-BE49-F238E27FC236}">
                    <a16:creationId xmlns:a16="http://schemas.microsoft.com/office/drawing/2014/main" id="{B3D985AA-4CEA-1671-F372-05225636FAA8}"/>
                  </a:ext>
                </a:extLst>
              </p:cNvPr>
              <p:cNvGrpSpPr>
                <a:grpSpLocks noChangeAspect="1"/>
              </p:cNvGrpSpPr>
              <p:nvPr/>
            </p:nvGrpSpPr>
            <p:grpSpPr>
              <a:xfrm>
                <a:off x="6563820" y="2344142"/>
                <a:ext cx="4380084" cy="2120716"/>
                <a:chOff x="6634757" y="2464515"/>
                <a:chExt cx="4076282" cy="1973624"/>
              </a:xfrm>
            </p:grpSpPr>
            <p:pic>
              <p:nvPicPr>
                <p:cNvPr id="21" name="Picture 20" descr="A diagram of a model&#10;&#10;AI-generated content may be incorrect.">
                  <a:extLst>
                    <a:ext uri="{FF2B5EF4-FFF2-40B4-BE49-F238E27FC236}">
                      <a16:creationId xmlns:a16="http://schemas.microsoft.com/office/drawing/2014/main" id="{2E5329C3-59CB-FADD-3713-98CB6341DF1F}"/>
                    </a:ext>
                  </a:extLst>
                </p:cNvPr>
                <p:cNvPicPr>
                  <a:picLocks noChangeAspect="1"/>
                </p:cNvPicPr>
                <p:nvPr/>
              </p:nvPicPr>
              <p:blipFill>
                <a:blip r:embed="rId15">
                  <a:extLst>
                    <a:ext uri="{28A0092B-C50C-407E-A947-70E740481C1C}">
                      <a14:useLocalDpi xmlns:a14="http://schemas.microsoft.com/office/drawing/2010/main" val="0"/>
                    </a:ext>
                  </a:extLst>
                </a:blip>
                <a:srcRect t="10388" r="5285"/>
                <a:stretch>
                  <a:fillRect/>
                </a:stretch>
              </p:blipFill>
              <p:spPr>
                <a:xfrm>
                  <a:off x="6634757" y="2464515"/>
                  <a:ext cx="4076282" cy="1973624"/>
                </a:xfrm>
                <a:prstGeom prst="rect">
                  <a:avLst/>
                </a:prstGeom>
              </p:spPr>
            </p:pic>
            <p:sp>
              <p:nvSpPr>
                <p:cNvPr id="22" name="TextBox 21">
                  <a:extLst>
                    <a:ext uri="{FF2B5EF4-FFF2-40B4-BE49-F238E27FC236}">
                      <a16:creationId xmlns:a16="http://schemas.microsoft.com/office/drawing/2014/main" id="{B96052F8-7D71-F31E-0E7F-C8CE9A55B877}"/>
                    </a:ext>
                  </a:extLst>
                </p:cNvPr>
                <p:cNvSpPr txBox="1"/>
                <p:nvPr/>
              </p:nvSpPr>
              <p:spPr>
                <a:xfrm>
                  <a:off x="7023961" y="3489720"/>
                  <a:ext cx="343585" cy="243465"/>
                </a:xfrm>
                <a:prstGeom prst="rect">
                  <a:avLst/>
                </a:prstGeom>
                <a:solidFill>
                  <a:srgbClr val="FFC000"/>
                </a:solidFill>
              </p:spPr>
              <p:txBody>
                <a:bodyPr wrap="square" rtlCol="0" anchor="ctr">
                  <a:spAutoFit/>
                </a:bodyPr>
                <a:lstStyle/>
                <a:p>
                  <a:pPr algn="ctr"/>
                  <a:r>
                    <a:rPr lang="fr-FR" sz="1100" dirty="0"/>
                    <a:t>1</a:t>
                  </a:r>
                  <a:endParaRPr lang="en-US" sz="1100" dirty="0"/>
                </a:p>
              </p:txBody>
            </p:sp>
            <p:sp>
              <p:nvSpPr>
                <p:cNvPr id="23" name="TextBox 22">
                  <a:extLst>
                    <a:ext uri="{FF2B5EF4-FFF2-40B4-BE49-F238E27FC236}">
                      <a16:creationId xmlns:a16="http://schemas.microsoft.com/office/drawing/2014/main" id="{CB8F3187-87BC-CBF6-70EA-C355F7480239}"/>
                    </a:ext>
                  </a:extLst>
                </p:cNvPr>
                <p:cNvSpPr txBox="1"/>
                <p:nvPr/>
              </p:nvSpPr>
              <p:spPr>
                <a:xfrm>
                  <a:off x="8489697" y="4192452"/>
                  <a:ext cx="343585" cy="243465"/>
                </a:xfrm>
                <a:prstGeom prst="rect">
                  <a:avLst/>
                </a:prstGeom>
                <a:solidFill>
                  <a:srgbClr val="FFC000"/>
                </a:solidFill>
              </p:spPr>
              <p:txBody>
                <a:bodyPr wrap="square" rtlCol="0" anchor="ctr">
                  <a:spAutoFit/>
                </a:bodyPr>
                <a:lstStyle/>
                <a:p>
                  <a:pPr algn="ctr"/>
                  <a:r>
                    <a:rPr lang="fr-FR" sz="1100" dirty="0"/>
                    <a:t>1</a:t>
                  </a:r>
                  <a:endParaRPr lang="en-US" sz="1100" dirty="0"/>
                </a:p>
              </p:txBody>
            </p:sp>
            <p:sp>
              <p:nvSpPr>
                <p:cNvPr id="24" name="TextBox 23">
                  <a:extLst>
                    <a:ext uri="{FF2B5EF4-FFF2-40B4-BE49-F238E27FC236}">
                      <a16:creationId xmlns:a16="http://schemas.microsoft.com/office/drawing/2014/main" id="{EC9F4E88-AF6C-B98C-CD40-6264A8C7CBA0}"/>
                    </a:ext>
                  </a:extLst>
                </p:cNvPr>
                <p:cNvSpPr txBox="1"/>
                <p:nvPr/>
              </p:nvSpPr>
              <p:spPr>
                <a:xfrm>
                  <a:off x="7610926" y="3499501"/>
                  <a:ext cx="343585" cy="243465"/>
                </a:xfrm>
                <a:prstGeom prst="rect">
                  <a:avLst/>
                </a:prstGeom>
                <a:solidFill>
                  <a:srgbClr val="0070C0"/>
                </a:solidFill>
              </p:spPr>
              <p:txBody>
                <a:bodyPr wrap="square" rtlCol="0" anchor="ctr">
                  <a:spAutoFit/>
                </a:bodyPr>
                <a:lstStyle/>
                <a:p>
                  <a:pPr algn="ctr"/>
                  <a:r>
                    <a:rPr lang="fr-FR" sz="1100" dirty="0"/>
                    <a:t>2</a:t>
                  </a:r>
                  <a:endParaRPr lang="en-US" sz="1100" dirty="0"/>
                </a:p>
              </p:txBody>
            </p:sp>
            <p:sp>
              <p:nvSpPr>
                <p:cNvPr id="25" name="TextBox 24">
                  <a:extLst>
                    <a:ext uri="{FF2B5EF4-FFF2-40B4-BE49-F238E27FC236}">
                      <a16:creationId xmlns:a16="http://schemas.microsoft.com/office/drawing/2014/main" id="{85AE7130-B56D-161D-C664-93CA7672E576}"/>
                    </a:ext>
                  </a:extLst>
                </p:cNvPr>
                <p:cNvSpPr txBox="1"/>
                <p:nvPr/>
              </p:nvSpPr>
              <p:spPr>
                <a:xfrm>
                  <a:off x="8874833" y="4192452"/>
                  <a:ext cx="343585" cy="243465"/>
                </a:xfrm>
                <a:prstGeom prst="rect">
                  <a:avLst/>
                </a:prstGeom>
                <a:solidFill>
                  <a:srgbClr val="0070C0"/>
                </a:solidFill>
              </p:spPr>
              <p:txBody>
                <a:bodyPr wrap="square" rtlCol="0" anchor="ctr">
                  <a:spAutoFit/>
                </a:bodyPr>
                <a:lstStyle/>
                <a:p>
                  <a:pPr algn="ctr"/>
                  <a:r>
                    <a:rPr lang="fr-FR" sz="1100" dirty="0"/>
                    <a:t>2</a:t>
                  </a:r>
                  <a:endParaRPr lang="en-US" sz="1100" dirty="0"/>
                </a:p>
              </p:txBody>
            </p:sp>
          </p:grpSp>
          <p:sp>
            <p:nvSpPr>
              <p:cNvPr id="19" name="Rectangle 18">
                <a:extLst>
                  <a:ext uri="{FF2B5EF4-FFF2-40B4-BE49-F238E27FC236}">
                    <a16:creationId xmlns:a16="http://schemas.microsoft.com/office/drawing/2014/main" id="{EDE6A1AB-FFC6-2CCB-2BAE-F8C4688FDA70}"/>
                  </a:ext>
                </a:extLst>
              </p:cNvPr>
              <p:cNvSpPr/>
              <p:nvPr/>
            </p:nvSpPr>
            <p:spPr>
              <a:xfrm>
                <a:off x="6689640" y="4185926"/>
                <a:ext cx="1430500" cy="2992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Choix possibles</a:t>
                </a:r>
                <a:endParaRPr lang="en-US" sz="1100" dirty="0">
                  <a:solidFill>
                    <a:schemeClr val="tx1"/>
                  </a:solidFill>
                </a:endParaRPr>
              </a:p>
            </p:txBody>
          </p:sp>
          <p:sp>
            <p:nvSpPr>
              <p:cNvPr id="20" name="Rectangle 19">
                <a:extLst>
                  <a:ext uri="{FF2B5EF4-FFF2-40B4-BE49-F238E27FC236}">
                    <a16:creationId xmlns:a16="http://schemas.microsoft.com/office/drawing/2014/main" id="{D73FC2EB-961A-478E-342F-7850BF31B36F}"/>
                  </a:ext>
                </a:extLst>
              </p:cNvPr>
              <p:cNvSpPr/>
              <p:nvPr/>
            </p:nvSpPr>
            <p:spPr>
              <a:xfrm>
                <a:off x="10350920" y="2386215"/>
                <a:ext cx="652033" cy="399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139B3D08-16BF-40B4-361B-D4E993894ED5}"/>
                </a:ext>
              </a:extLst>
            </p:cNvPr>
            <p:cNvSpPr txBox="1"/>
            <p:nvPr/>
          </p:nvSpPr>
          <p:spPr>
            <a:xfrm>
              <a:off x="6378250" y="2987688"/>
              <a:ext cx="1533150" cy="261610"/>
            </a:xfrm>
            <a:prstGeom prst="rect">
              <a:avLst/>
            </a:prstGeom>
            <a:solidFill>
              <a:schemeClr val="bg1"/>
            </a:solidFill>
            <a:ln>
              <a:solidFill>
                <a:schemeClr val="tx1"/>
              </a:solidFill>
            </a:ln>
          </p:spPr>
          <p:txBody>
            <a:bodyPr wrap="square" rtlCol="0">
              <a:spAutoFit/>
            </a:bodyPr>
            <a:lstStyle/>
            <a:p>
              <a:pPr algn="ctr"/>
              <a:r>
                <a:rPr lang="fr-FR" sz="1100" dirty="0"/>
                <a:t>Incertitude neuronale</a:t>
              </a:r>
              <a:endParaRPr lang="en-US" sz="1100" dirty="0"/>
            </a:p>
          </p:txBody>
        </p:sp>
        <p:sp>
          <p:nvSpPr>
            <p:cNvPr id="13" name="TextBox 12">
              <a:extLst>
                <a:ext uri="{FF2B5EF4-FFF2-40B4-BE49-F238E27FC236}">
                  <a16:creationId xmlns:a16="http://schemas.microsoft.com/office/drawing/2014/main" id="{F745697B-6CB3-68BE-1E3F-01F4B3C03DB3}"/>
                </a:ext>
              </a:extLst>
            </p:cNvPr>
            <p:cNvSpPr txBox="1"/>
            <p:nvPr/>
          </p:nvSpPr>
          <p:spPr>
            <a:xfrm>
              <a:off x="8314986" y="3004519"/>
              <a:ext cx="1311722" cy="430887"/>
            </a:xfrm>
            <a:prstGeom prst="rect">
              <a:avLst/>
            </a:prstGeom>
            <a:solidFill>
              <a:schemeClr val="bg1"/>
            </a:solidFill>
            <a:ln>
              <a:solidFill>
                <a:schemeClr val="tx1"/>
              </a:solidFill>
            </a:ln>
          </p:spPr>
          <p:txBody>
            <a:bodyPr wrap="square" rtlCol="0">
              <a:spAutoFit/>
            </a:bodyPr>
            <a:lstStyle/>
            <a:p>
              <a:pPr algn="ctr"/>
              <a:r>
                <a:rPr lang="fr-FR" sz="1100" dirty="0"/>
                <a:t>Confiance propositionnelle</a:t>
              </a:r>
              <a:endParaRPr lang="en-US" sz="1100" dirty="0"/>
            </a:p>
          </p:txBody>
        </p:sp>
        <p:sp>
          <p:nvSpPr>
            <p:cNvPr id="14" name="TextBox 13">
              <a:extLst>
                <a:ext uri="{FF2B5EF4-FFF2-40B4-BE49-F238E27FC236}">
                  <a16:creationId xmlns:a16="http://schemas.microsoft.com/office/drawing/2014/main" id="{54BEDF11-F7AE-E28A-E171-BBF683760C73}"/>
                </a:ext>
              </a:extLst>
            </p:cNvPr>
            <p:cNvSpPr txBox="1"/>
            <p:nvPr/>
          </p:nvSpPr>
          <p:spPr>
            <a:xfrm>
              <a:off x="9947281" y="3011720"/>
              <a:ext cx="1311722" cy="261610"/>
            </a:xfrm>
            <a:prstGeom prst="rect">
              <a:avLst/>
            </a:prstGeom>
            <a:solidFill>
              <a:schemeClr val="bg1"/>
            </a:solidFill>
            <a:ln>
              <a:solidFill>
                <a:schemeClr val="tx1"/>
              </a:solidFill>
            </a:ln>
          </p:spPr>
          <p:txBody>
            <a:bodyPr wrap="square" rtlCol="0">
              <a:spAutoFit/>
            </a:bodyPr>
            <a:lstStyle/>
            <a:p>
              <a:pPr algn="ctr"/>
              <a:r>
                <a:rPr lang="fr-FR" sz="1100" dirty="0"/>
                <a:t>Diffusion</a:t>
              </a:r>
              <a:endParaRPr lang="en-US" sz="1100" dirty="0"/>
            </a:p>
          </p:txBody>
        </p:sp>
        <p:sp>
          <p:nvSpPr>
            <p:cNvPr id="15" name="TextBox 14">
              <a:extLst>
                <a:ext uri="{FF2B5EF4-FFF2-40B4-BE49-F238E27FC236}">
                  <a16:creationId xmlns:a16="http://schemas.microsoft.com/office/drawing/2014/main" id="{AB21F2F4-30B7-CFB5-BB8C-6C5B8FAA9D0E}"/>
                </a:ext>
              </a:extLst>
            </p:cNvPr>
            <p:cNvSpPr txBox="1"/>
            <p:nvPr/>
          </p:nvSpPr>
          <p:spPr>
            <a:xfrm>
              <a:off x="9580283" y="4249415"/>
              <a:ext cx="1732653" cy="430887"/>
            </a:xfrm>
            <a:prstGeom prst="rect">
              <a:avLst/>
            </a:prstGeom>
            <a:solidFill>
              <a:schemeClr val="bg1"/>
            </a:solidFill>
            <a:ln>
              <a:noFill/>
            </a:ln>
          </p:spPr>
          <p:txBody>
            <a:bodyPr wrap="square" rtlCol="0">
              <a:spAutoFit/>
            </a:bodyPr>
            <a:lstStyle/>
            <a:p>
              <a:pPr algn="ctr"/>
              <a:r>
                <a:rPr lang="fr-FR" sz="1100" dirty="0"/>
                <a:t>Comportement basé sur la confiance (décision)</a:t>
              </a:r>
              <a:endParaRPr lang="en-US" sz="1100" dirty="0"/>
            </a:p>
          </p:txBody>
        </p:sp>
        <p:sp>
          <p:nvSpPr>
            <p:cNvPr id="16" name="TextBox 15">
              <a:extLst>
                <a:ext uri="{FF2B5EF4-FFF2-40B4-BE49-F238E27FC236}">
                  <a16:creationId xmlns:a16="http://schemas.microsoft.com/office/drawing/2014/main" id="{A40109F0-CA36-2289-5CAA-3C995EFD8B63}"/>
                </a:ext>
              </a:extLst>
            </p:cNvPr>
            <p:cNvSpPr txBox="1"/>
            <p:nvPr/>
          </p:nvSpPr>
          <p:spPr>
            <a:xfrm>
              <a:off x="8897243" y="2370330"/>
              <a:ext cx="1531023" cy="261610"/>
            </a:xfrm>
            <a:prstGeom prst="rect">
              <a:avLst/>
            </a:prstGeom>
            <a:solidFill>
              <a:schemeClr val="bg1"/>
            </a:solidFill>
            <a:ln>
              <a:solidFill>
                <a:schemeClr val="tx1"/>
              </a:solidFill>
            </a:ln>
          </p:spPr>
          <p:txBody>
            <a:bodyPr wrap="square" rtlCol="0">
              <a:spAutoFit/>
            </a:bodyPr>
            <a:lstStyle/>
            <a:p>
              <a:pPr algn="ctr"/>
              <a:r>
                <a:rPr lang="fr-FR" sz="1100" dirty="0"/>
                <a:t>Facteurs additionnels</a:t>
              </a:r>
              <a:endParaRPr lang="en-US" sz="1100" dirty="0"/>
            </a:p>
          </p:txBody>
        </p:sp>
        <p:sp>
          <p:nvSpPr>
            <p:cNvPr id="17" name="TextBox 16">
              <a:extLst>
                <a:ext uri="{FF2B5EF4-FFF2-40B4-BE49-F238E27FC236}">
                  <a16:creationId xmlns:a16="http://schemas.microsoft.com/office/drawing/2014/main" id="{E7B63FB1-627C-5782-4705-6F2E8D2EC42C}"/>
                </a:ext>
              </a:extLst>
            </p:cNvPr>
            <p:cNvSpPr txBox="1"/>
            <p:nvPr/>
          </p:nvSpPr>
          <p:spPr>
            <a:xfrm>
              <a:off x="9890269" y="3576319"/>
              <a:ext cx="1311722" cy="261610"/>
            </a:xfrm>
            <a:prstGeom prst="rect">
              <a:avLst/>
            </a:prstGeom>
            <a:solidFill>
              <a:schemeClr val="bg1"/>
            </a:solidFill>
          </p:spPr>
          <p:txBody>
            <a:bodyPr wrap="square" rtlCol="0">
              <a:spAutoFit/>
            </a:bodyPr>
            <a:lstStyle/>
            <a:p>
              <a:pPr algn="ctr"/>
              <a:r>
                <a:rPr lang="fr-FR" sz="1100" dirty="0"/>
                <a:t>Communication</a:t>
              </a:r>
              <a:endParaRPr lang="en-US" sz="1100" dirty="0"/>
            </a:p>
          </p:txBody>
        </p:sp>
      </p:grpSp>
      <p:cxnSp>
        <p:nvCxnSpPr>
          <p:cNvPr id="27" name="Connecteur droit avec flèche 20">
            <a:extLst>
              <a:ext uri="{FF2B5EF4-FFF2-40B4-BE49-F238E27FC236}">
                <a16:creationId xmlns:a16="http://schemas.microsoft.com/office/drawing/2014/main" id="{93EA0366-3AFF-C58B-662D-00DB47AB22F0}"/>
              </a:ext>
            </a:extLst>
          </p:cNvPr>
          <p:cNvCxnSpPr>
            <a:cxnSpLocks/>
          </p:cNvCxnSpPr>
          <p:nvPr/>
        </p:nvCxnSpPr>
        <p:spPr>
          <a:xfrm>
            <a:off x="6445122" y="2418790"/>
            <a:ext cx="42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048D803-E8C1-D4BA-8938-83C20EE50382}"/>
              </a:ext>
            </a:extLst>
          </p:cNvPr>
          <p:cNvSpPr txBox="1"/>
          <p:nvPr/>
        </p:nvSpPr>
        <p:spPr>
          <a:xfrm>
            <a:off x="318852" y="2146910"/>
            <a:ext cx="1244200" cy="600164"/>
          </a:xfrm>
          <a:prstGeom prst="rect">
            <a:avLst/>
          </a:prstGeom>
          <a:noFill/>
        </p:spPr>
        <p:txBody>
          <a:bodyPr wrap="square" rtlCol="0">
            <a:spAutoFit/>
          </a:bodyPr>
          <a:lstStyle/>
          <a:p>
            <a:pPr algn="ctr"/>
            <a:r>
              <a:rPr lang="fr-FR" sz="1100" b="1" dirty="0"/>
              <a:t>Jugement propositionnel sur un stimulus</a:t>
            </a:r>
            <a:endParaRPr lang="en-US" sz="1100" b="1" dirty="0"/>
          </a:p>
        </p:txBody>
      </p:sp>
      <p:grpSp>
        <p:nvGrpSpPr>
          <p:cNvPr id="46" name="Group 45">
            <a:extLst>
              <a:ext uri="{FF2B5EF4-FFF2-40B4-BE49-F238E27FC236}">
                <a16:creationId xmlns:a16="http://schemas.microsoft.com/office/drawing/2014/main" id="{3936D893-6FE3-3A70-F6F8-69F28BD92156}"/>
              </a:ext>
            </a:extLst>
          </p:cNvPr>
          <p:cNvGrpSpPr/>
          <p:nvPr/>
        </p:nvGrpSpPr>
        <p:grpSpPr>
          <a:xfrm>
            <a:off x="2227663" y="1344798"/>
            <a:ext cx="4118341" cy="2355096"/>
            <a:chOff x="8145205" y="1740838"/>
            <a:chExt cx="4118341" cy="2355096"/>
          </a:xfrm>
        </p:grpSpPr>
        <p:pic>
          <p:nvPicPr>
            <p:cNvPr id="50" name="Picture 49" descr="A diagram of a graph&#10;&#10;AI-generated content may be incorrect.">
              <a:extLst>
                <a:ext uri="{FF2B5EF4-FFF2-40B4-BE49-F238E27FC236}">
                  <a16:creationId xmlns:a16="http://schemas.microsoft.com/office/drawing/2014/main" id="{62A635F6-12DE-2EB0-4C08-19B3A8FF5DC4}"/>
                </a:ext>
              </a:extLst>
            </p:cNvPr>
            <p:cNvPicPr>
              <a:picLocks noChangeAspect="1"/>
            </p:cNvPicPr>
            <p:nvPr/>
          </p:nvPicPr>
          <p:blipFill>
            <a:blip r:embed="rId16">
              <a:extLst>
                <a:ext uri="{28A0092B-C50C-407E-A947-70E740481C1C}">
                  <a14:useLocalDpi xmlns:a14="http://schemas.microsoft.com/office/drawing/2010/main" val="0"/>
                </a:ext>
              </a:extLst>
            </a:blip>
            <a:srcRect l="31054" t="20309" b="18462"/>
            <a:stretch>
              <a:fillRect/>
            </a:stretch>
          </p:blipFill>
          <p:spPr>
            <a:xfrm>
              <a:off x="8195732" y="1837045"/>
              <a:ext cx="3996267" cy="1991612"/>
            </a:xfrm>
            <a:prstGeom prst="rect">
              <a:avLst/>
            </a:prstGeom>
          </p:spPr>
        </p:pic>
        <p:sp>
          <p:nvSpPr>
            <p:cNvPr id="53" name="TextBox 52">
              <a:extLst>
                <a:ext uri="{FF2B5EF4-FFF2-40B4-BE49-F238E27FC236}">
                  <a16:creationId xmlns:a16="http://schemas.microsoft.com/office/drawing/2014/main" id="{DFF108DF-83F6-2A4C-BB03-284AD7E96399}"/>
                </a:ext>
              </a:extLst>
            </p:cNvPr>
            <p:cNvSpPr txBox="1"/>
            <p:nvPr/>
          </p:nvSpPr>
          <p:spPr>
            <a:xfrm>
              <a:off x="8195733" y="1740838"/>
              <a:ext cx="1422400" cy="261610"/>
            </a:xfrm>
            <a:prstGeom prst="rect">
              <a:avLst/>
            </a:prstGeom>
            <a:solidFill>
              <a:schemeClr val="bg1"/>
            </a:solidFill>
          </p:spPr>
          <p:txBody>
            <a:bodyPr wrap="square" rtlCol="0">
              <a:spAutoFit/>
            </a:bodyPr>
            <a:lstStyle/>
            <a:p>
              <a:pPr algn="ctr"/>
              <a:r>
                <a:rPr lang="fr-FR" sz="1100" dirty="0"/>
                <a:t>Seuil de décision</a:t>
              </a:r>
              <a:endParaRPr lang="en-US" sz="1100" dirty="0"/>
            </a:p>
          </p:txBody>
        </p:sp>
        <p:sp>
          <p:nvSpPr>
            <p:cNvPr id="56" name="TextBox 55">
              <a:extLst>
                <a:ext uri="{FF2B5EF4-FFF2-40B4-BE49-F238E27FC236}">
                  <a16:creationId xmlns:a16="http://schemas.microsoft.com/office/drawing/2014/main" id="{B2C3AF37-3E8B-B15F-D63F-D525C193D511}"/>
                </a:ext>
              </a:extLst>
            </p:cNvPr>
            <p:cNvSpPr txBox="1"/>
            <p:nvPr/>
          </p:nvSpPr>
          <p:spPr>
            <a:xfrm>
              <a:off x="8145205" y="2581494"/>
              <a:ext cx="757111" cy="430887"/>
            </a:xfrm>
            <a:prstGeom prst="rect">
              <a:avLst/>
            </a:prstGeom>
            <a:solidFill>
              <a:schemeClr val="bg1"/>
            </a:solidFill>
          </p:spPr>
          <p:txBody>
            <a:bodyPr wrap="square" rtlCol="0">
              <a:spAutoFit/>
            </a:bodyPr>
            <a:lstStyle/>
            <a:p>
              <a:pPr algn="ctr"/>
              <a:r>
                <a:rPr lang="fr-FR" sz="1100" dirty="0"/>
                <a:t>Point de départ</a:t>
              </a:r>
              <a:endParaRPr lang="en-US" sz="1100" dirty="0"/>
            </a:p>
          </p:txBody>
        </p:sp>
        <p:sp>
          <p:nvSpPr>
            <p:cNvPr id="57" name="TextBox 56">
              <a:extLst>
                <a:ext uri="{FF2B5EF4-FFF2-40B4-BE49-F238E27FC236}">
                  <a16:creationId xmlns:a16="http://schemas.microsoft.com/office/drawing/2014/main" id="{4EC8F226-3135-66F1-6771-C62A3C454751}"/>
                </a:ext>
              </a:extLst>
            </p:cNvPr>
            <p:cNvSpPr txBox="1"/>
            <p:nvPr/>
          </p:nvSpPr>
          <p:spPr>
            <a:xfrm>
              <a:off x="11457188" y="3834324"/>
              <a:ext cx="656057" cy="261610"/>
            </a:xfrm>
            <a:prstGeom prst="rect">
              <a:avLst/>
            </a:prstGeom>
            <a:solidFill>
              <a:schemeClr val="bg1"/>
            </a:solidFill>
          </p:spPr>
          <p:txBody>
            <a:bodyPr wrap="square" rtlCol="0">
              <a:spAutoFit/>
            </a:bodyPr>
            <a:lstStyle/>
            <a:p>
              <a:pPr algn="ctr"/>
              <a:r>
                <a:rPr lang="fr-FR" sz="1100" dirty="0"/>
                <a:t>temps</a:t>
              </a:r>
              <a:endParaRPr lang="en-US" sz="1100" dirty="0"/>
            </a:p>
          </p:txBody>
        </p:sp>
        <p:sp>
          <p:nvSpPr>
            <p:cNvPr id="58" name="TextBox 57">
              <a:extLst>
                <a:ext uri="{FF2B5EF4-FFF2-40B4-BE49-F238E27FC236}">
                  <a16:creationId xmlns:a16="http://schemas.microsoft.com/office/drawing/2014/main" id="{95D6D272-4733-E4D3-E3D5-03CF386FABD0}"/>
                </a:ext>
              </a:extLst>
            </p:cNvPr>
            <p:cNvSpPr txBox="1"/>
            <p:nvPr/>
          </p:nvSpPr>
          <p:spPr>
            <a:xfrm>
              <a:off x="10440663" y="2157879"/>
              <a:ext cx="1822883" cy="600164"/>
            </a:xfrm>
            <a:prstGeom prst="rect">
              <a:avLst/>
            </a:prstGeom>
            <a:solidFill>
              <a:schemeClr val="bg1"/>
            </a:solidFill>
          </p:spPr>
          <p:txBody>
            <a:bodyPr wrap="square" rtlCol="0">
              <a:spAutoFit/>
            </a:bodyPr>
            <a:lstStyle/>
            <a:p>
              <a:pPr algn="ctr"/>
              <a:r>
                <a:rPr lang="fr-FR" sz="1100" b="1" dirty="0"/>
                <a:t>Evidence sensorielle par unité de temps </a:t>
              </a:r>
              <a:br>
                <a:rPr lang="fr-FR" sz="1100" b="1" dirty="0"/>
              </a:br>
              <a:r>
                <a:rPr lang="fr-FR" sz="1100" b="1" dirty="0"/>
                <a:t>(taux de dérive)</a:t>
              </a:r>
              <a:endParaRPr lang="en-US" sz="1100" b="1" dirty="0"/>
            </a:p>
          </p:txBody>
        </p:sp>
        <p:sp>
          <p:nvSpPr>
            <p:cNvPr id="59" name="TextBox 58">
              <a:extLst>
                <a:ext uri="{FF2B5EF4-FFF2-40B4-BE49-F238E27FC236}">
                  <a16:creationId xmlns:a16="http://schemas.microsoft.com/office/drawing/2014/main" id="{D3C80B5B-11FE-F801-324D-B1DDB435787B}"/>
                </a:ext>
              </a:extLst>
            </p:cNvPr>
            <p:cNvSpPr txBox="1"/>
            <p:nvPr/>
          </p:nvSpPr>
          <p:spPr>
            <a:xfrm>
              <a:off x="11353800" y="1740838"/>
              <a:ext cx="801511" cy="430887"/>
            </a:xfrm>
            <a:prstGeom prst="rect">
              <a:avLst/>
            </a:prstGeom>
            <a:solidFill>
              <a:schemeClr val="bg1"/>
            </a:solidFill>
          </p:spPr>
          <p:txBody>
            <a:bodyPr wrap="square" rtlCol="0">
              <a:spAutoFit/>
            </a:bodyPr>
            <a:lstStyle/>
            <a:p>
              <a:pPr algn="ctr"/>
              <a:r>
                <a:rPr lang="fr-FR" sz="1100" b="1" dirty="0"/>
                <a:t>Droite (correct)</a:t>
              </a:r>
              <a:endParaRPr lang="en-US" sz="1100" b="1" dirty="0"/>
            </a:p>
          </p:txBody>
        </p:sp>
        <p:sp>
          <p:nvSpPr>
            <p:cNvPr id="60" name="TextBox 59">
              <a:extLst>
                <a:ext uri="{FF2B5EF4-FFF2-40B4-BE49-F238E27FC236}">
                  <a16:creationId xmlns:a16="http://schemas.microsoft.com/office/drawing/2014/main" id="{CE8EE50B-2165-7E71-CF1A-C247E57DF885}"/>
                </a:ext>
              </a:extLst>
            </p:cNvPr>
            <p:cNvSpPr txBox="1"/>
            <p:nvPr/>
          </p:nvSpPr>
          <p:spPr>
            <a:xfrm>
              <a:off x="11308643" y="3279497"/>
              <a:ext cx="877237" cy="430887"/>
            </a:xfrm>
            <a:prstGeom prst="rect">
              <a:avLst/>
            </a:prstGeom>
            <a:solidFill>
              <a:schemeClr val="bg1"/>
            </a:solidFill>
          </p:spPr>
          <p:txBody>
            <a:bodyPr wrap="square" rtlCol="0">
              <a:spAutoFit/>
            </a:bodyPr>
            <a:lstStyle/>
            <a:p>
              <a:pPr algn="ctr"/>
              <a:r>
                <a:rPr lang="fr-FR" sz="1100" b="1" dirty="0"/>
                <a:t>Gauche (incorrect)</a:t>
              </a:r>
              <a:endParaRPr lang="en-US" sz="1100" b="1" dirty="0"/>
            </a:p>
          </p:txBody>
        </p:sp>
      </p:grpSp>
      <p:cxnSp>
        <p:nvCxnSpPr>
          <p:cNvPr id="61" name="Connecteur droit avec flèche 20">
            <a:extLst>
              <a:ext uri="{FF2B5EF4-FFF2-40B4-BE49-F238E27FC236}">
                <a16:creationId xmlns:a16="http://schemas.microsoft.com/office/drawing/2014/main" id="{17F2AC2C-365E-4D91-690C-B8543C0E26AB}"/>
              </a:ext>
            </a:extLst>
          </p:cNvPr>
          <p:cNvCxnSpPr>
            <a:cxnSpLocks/>
          </p:cNvCxnSpPr>
          <p:nvPr/>
        </p:nvCxnSpPr>
        <p:spPr>
          <a:xfrm>
            <a:off x="1628545" y="2414556"/>
            <a:ext cx="4289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4893F71-FC7D-A499-ABE0-B105EB9AA184}"/>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17228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DA3F-AB5F-7778-5DA9-E5C6A2CF526A}"/>
              </a:ext>
            </a:extLst>
          </p:cNvPr>
          <p:cNvSpPr>
            <a:spLocks noGrp="1"/>
          </p:cNvSpPr>
          <p:nvPr>
            <p:ph type="title"/>
          </p:nvPr>
        </p:nvSpPr>
        <p:spPr/>
        <p:txBody>
          <a:bodyPr/>
          <a:lstStyle/>
          <a:p>
            <a:r>
              <a:rPr lang="fr-FR" dirty="0"/>
              <a:t>Calibration face aux informations médiatisées</a:t>
            </a:r>
            <a:endParaRPr lang="en-US" dirty="0"/>
          </a:p>
        </p:txBody>
      </p:sp>
      <p:sp>
        <p:nvSpPr>
          <p:cNvPr id="3" name="Content Placeholder 2">
            <a:extLst>
              <a:ext uri="{FF2B5EF4-FFF2-40B4-BE49-F238E27FC236}">
                <a16:creationId xmlns:a16="http://schemas.microsoft.com/office/drawing/2014/main" id="{B3E53012-CC52-EE7A-5CB1-FDDF896FDFCC}"/>
              </a:ext>
            </a:extLst>
          </p:cNvPr>
          <p:cNvSpPr>
            <a:spLocks noGrp="1"/>
          </p:cNvSpPr>
          <p:nvPr>
            <p:ph idx="1"/>
          </p:nvPr>
        </p:nvSpPr>
        <p:spPr>
          <a:xfrm>
            <a:off x="203198" y="1219206"/>
            <a:ext cx="5741541" cy="3536374"/>
          </a:xfrm>
        </p:spPr>
        <p:txBody>
          <a:bodyPr anchor="ctr">
            <a:normAutofit/>
          </a:bodyPr>
          <a:lstStyle/>
          <a:p>
            <a:pPr>
              <a:spcAft>
                <a:spcPts val="1800"/>
              </a:spcAft>
            </a:pPr>
            <a:r>
              <a:rPr lang="fr-FR" sz="2000" dirty="0">
                <a:solidFill>
                  <a:srgbClr val="0070C0"/>
                </a:solidFill>
                <a:ea typeface="Segoe UI Symbol" panose="020B0502040204020203" pitchFamily="34" charset="0"/>
                <a:cs typeface="Segoe UI Light" panose="020B0502040204020203" pitchFamily="34" charset="0"/>
              </a:rPr>
              <a:t>Les nouvelles </a:t>
            </a:r>
            <a:r>
              <a:rPr lang="fr-FR" sz="2000" i="1" dirty="0">
                <a:solidFill>
                  <a:srgbClr val="0070C0"/>
                </a:solidFill>
                <a:ea typeface="Segoe UI Symbol" panose="020B0502040204020203" pitchFamily="34" charset="0"/>
                <a:cs typeface="Segoe UI Light" panose="020B0502040204020203" pitchFamily="34" charset="0"/>
              </a:rPr>
              <a:t>(news)</a:t>
            </a:r>
            <a:r>
              <a:rPr lang="fr-FR" sz="2000" dirty="0">
                <a:solidFill>
                  <a:srgbClr val="0070C0"/>
                </a:solidFill>
                <a:ea typeface="Segoe UI Symbol" panose="020B0502040204020203" pitchFamily="34" charset="0"/>
                <a:cs typeface="Segoe UI Light" panose="020B0502040204020203" pitchFamily="34" charset="0"/>
              </a:rPr>
              <a:t> sont des stimuli complexes dotés de propriétés sémantiques</a:t>
            </a:r>
          </a:p>
          <a:p>
            <a:pPr>
              <a:spcAft>
                <a:spcPts val="1800"/>
              </a:spcAft>
            </a:pPr>
            <a:r>
              <a:rPr lang="fr-FR" sz="2000" dirty="0">
                <a:solidFill>
                  <a:srgbClr val="0070C0"/>
                </a:solidFill>
                <a:ea typeface="Segoe UI Symbol" panose="020B0502040204020203" pitchFamily="34" charset="0"/>
                <a:cs typeface="Segoe UI Light" panose="020B0502040204020203" pitchFamily="34" charset="0"/>
              </a:rPr>
              <a:t>Plus une tâche est difficile, moins la confiance est associée à la précision réelle d'une estimation </a:t>
            </a:r>
            <a:br>
              <a:rPr lang="fr-FR" sz="20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(Moore et Healy, 2008; </a:t>
            </a:r>
            <a:r>
              <a:rPr lang="fr-FR" sz="1400" dirty="0" err="1">
                <a:ea typeface="Segoe UI Symbol" panose="020B0502040204020203" pitchFamily="34" charset="0"/>
                <a:cs typeface="Segoe UI Light" panose="020B0502040204020203" pitchFamily="34" charset="0"/>
              </a:rPr>
              <a:t>Boldt</a:t>
            </a:r>
            <a:r>
              <a:rPr lang="fr-FR" sz="1400" dirty="0">
                <a:ea typeface="Segoe UI Symbol" panose="020B0502040204020203" pitchFamily="34" charset="0"/>
                <a:cs typeface="Segoe UI Light" panose="020B0502040204020203" pitchFamily="34" charset="0"/>
              </a:rPr>
              <a:t> et al., 2017; Moore et </a:t>
            </a:r>
            <a:r>
              <a:rPr lang="fr-FR" sz="1400" dirty="0" err="1">
                <a:ea typeface="Segoe UI Symbol" panose="020B0502040204020203" pitchFamily="34" charset="0"/>
                <a:cs typeface="Segoe UI Light" panose="020B0502040204020203" pitchFamily="34" charset="0"/>
              </a:rPr>
              <a:t>Schatz</a:t>
            </a:r>
            <a:r>
              <a:rPr lang="fr-FR" sz="1400" dirty="0">
                <a:ea typeface="Segoe UI Symbol" panose="020B0502040204020203" pitchFamily="34" charset="0"/>
                <a:cs typeface="Segoe UI Light" panose="020B0502040204020203" pitchFamily="34" charset="0"/>
              </a:rPr>
              <a:t>, 2017)</a:t>
            </a:r>
          </a:p>
          <a:p>
            <a:pPr>
              <a:spcAft>
                <a:spcPts val="600"/>
              </a:spcAft>
            </a:pPr>
            <a:r>
              <a:rPr lang="fr-FR" sz="2000" dirty="0">
                <a:solidFill>
                  <a:srgbClr val="0070C0"/>
                </a:solidFill>
                <a:ea typeface="Segoe UI Symbol" panose="020B0502040204020203" pitchFamily="34" charset="0"/>
                <a:cs typeface="Segoe UI Light" panose="020B0502040204020203" pitchFamily="34" charset="0"/>
              </a:rPr>
              <a:t>Plus le bruit de l'information est élevé, plus la confiance est faible et plus le choix de revoir l'information est important </a:t>
            </a:r>
            <a:br>
              <a:rPr lang="fr-FR" sz="2000" dirty="0">
                <a:solidFill>
                  <a:srgbClr val="0070C0"/>
                </a:solidFill>
                <a:ea typeface="Segoe UI Symbol" panose="020B0502040204020203" pitchFamily="34" charset="0"/>
                <a:cs typeface="Segoe UI Light" panose="020B0502040204020203" pitchFamily="34" charset="0"/>
              </a:rPr>
            </a:br>
            <a:r>
              <a:rPr lang="fr-FR" sz="1400" dirty="0">
                <a:ea typeface="Segoe UI Symbol" panose="020B0502040204020203" pitchFamily="34" charset="0"/>
                <a:cs typeface="Segoe UI Light" panose="020B0502040204020203" pitchFamily="34" charset="0"/>
              </a:rPr>
              <a:t>(</a:t>
            </a:r>
            <a:r>
              <a:rPr lang="fr-FR" sz="1400" dirty="0" err="1">
                <a:ea typeface="Segoe UI Symbol" panose="020B0502040204020203" pitchFamily="34" charset="0"/>
                <a:cs typeface="Segoe UI Light" panose="020B0502040204020203" pitchFamily="34" charset="0"/>
              </a:rPr>
              <a:t>Desender</a:t>
            </a:r>
            <a:r>
              <a:rPr lang="fr-FR" sz="1400" dirty="0">
                <a:ea typeface="Segoe UI Symbol" panose="020B0502040204020203" pitchFamily="34" charset="0"/>
                <a:cs typeface="Segoe UI Light" panose="020B0502040204020203" pitchFamily="34" charset="0"/>
              </a:rPr>
              <a:t> et al., 2018. </a:t>
            </a:r>
            <a:r>
              <a:rPr lang="fr-FR" sz="1400" i="1" dirty="0" err="1">
                <a:ea typeface="Segoe UI Symbol" panose="020B0502040204020203" pitchFamily="34" charset="0"/>
                <a:cs typeface="Segoe UI Light" panose="020B0502040204020203" pitchFamily="34" charset="0"/>
              </a:rPr>
              <a:t>Psychological</a:t>
            </a:r>
            <a:r>
              <a:rPr lang="fr-FR" sz="1400" i="1" dirty="0">
                <a:ea typeface="Segoe UI Symbol" panose="020B0502040204020203" pitchFamily="34" charset="0"/>
                <a:cs typeface="Segoe UI Light" panose="020B0502040204020203" pitchFamily="34" charset="0"/>
              </a:rPr>
              <a:t> Science</a:t>
            </a:r>
            <a:r>
              <a:rPr lang="fr-FR" sz="1400" dirty="0">
                <a:ea typeface="Segoe UI Symbol" panose="020B0502040204020203" pitchFamily="34" charset="0"/>
                <a:cs typeface="Segoe UI Light" panose="020B0502040204020203" pitchFamily="34" charset="0"/>
              </a:rPr>
              <a:t>)</a:t>
            </a:r>
            <a:endParaRPr lang="fr-FR" sz="2000" dirty="0">
              <a:ea typeface="Segoe UI Symbol"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3672F14-BF9E-0A7B-0B0E-89E1524FC149}"/>
              </a:ext>
            </a:extLst>
          </p:cNvPr>
          <p:cNvSpPr>
            <a:spLocks noGrp="1"/>
          </p:cNvSpPr>
          <p:nvPr>
            <p:ph type="sldNum" sz="quarter" idx="12"/>
          </p:nvPr>
        </p:nvSpPr>
        <p:spPr/>
        <p:txBody>
          <a:bodyPr/>
          <a:lstStyle/>
          <a:p>
            <a:fld id="{F95E6910-D586-4B1A-BC87-A1DD68C0FBEB}" type="slidenum">
              <a:rPr lang="en-US" smtClean="0"/>
              <a:t>16</a:t>
            </a:fld>
            <a:endParaRPr lang="en-US"/>
          </a:p>
        </p:txBody>
      </p:sp>
      <p:pic>
        <p:nvPicPr>
          <p:cNvPr id="6" name="Picture 5" descr="A graph showing the difference between a well-calibration and a well-calibration&#10;&#10;AI-generated content may be incorrect.">
            <a:extLst>
              <a:ext uri="{FF2B5EF4-FFF2-40B4-BE49-F238E27FC236}">
                <a16:creationId xmlns:a16="http://schemas.microsoft.com/office/drawing/2014/main" id="{541DDAB1-46C8-D92E-9F88-ED4F49928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995" y="3348606"/>
            <a:ext cx="4572000" cy="2623060"/>
          </a:xfrm>
          <a:prstGeom prst="rect">
            <a:avLst/>
          </a:prstGeom>
        </p:spPr>
      </p:pic>
      <p:sp>
        <p:nvSpPr>
          <p:cNvPr id="14" name="TextBox 13">
            <a:extLst>
              <a:ext uri="{FF2B5EF4-FFF2-40B4-BE49-F238E27FC236}">
                <a16:creationId xmlns:a16="http://schemas.microsoft.com/office/drawing/2014/main" id="{CCC06D6A-3653-C846-E597-634AFB79E733}"/>
              </a:ext>
            </a:extLst>
          </p:cNvPr>
          <p:cNvSpPr txBox="1"/>
          <p:nvPr/>
        </p:nvSpPr>
        <p:spPr>
          <a:xfrm>
            <a:off x="203198" y="6416553"/>
            <a:ext cx="4286115" cy="307777"/>
          </a:xfrm>
          <a:prstGeom prst="rect">
            <a:avLst/>
          </a:prstGeom>
          <a:noFill/>
        </p:spPr>
        <p:txBody>
          <a:bodyPr wrap="square">
            <a:spAutoFit/>
          </a:bodyPr>
          <a:lstStyle/>
          <a:p>
            <a:pPr algn="ctr"/>
            <a:r>
              <a:rPr lang="fr-FR" sz="1400" dirty="0">
                <a:solidFill>
                  <a:schemeClr val="bg2">
                    <a:lumMod val="25000"/>
                  </a:schemeClr>
                </a:solidFill>
                <a:ea typeface="Segoe UI Symbol" panose="020B0502040204020203" pitchFamily="34" charset="0"/>
                <a:cs typeface="Segoe UI Light" panose="020B0502040204020203" pitchFamily="34" charset="0"/>
              </a:rPr>
              <a:t>Guigon et al., 2024. </a:t>
            </a:r>
            <a:r>
              <a:rPr lang="fr-FR" sz="1400" i="1" dirty="0">
                <a:solidFill>
                  <a:schemeClr val="bg2">
                    <a:lumMod val="25000"/>
                  </a:schemeClr>
                </a:solidFill>
                <a:ea typeface="Segoe UI Symbol" panose="020B0502040204020203" pitchFamily="34" charset="0"/>
                <a:cs typeface="Segoe UI Light" panose="020B0502040204020203" pitchFamily="34" charset="0"/>
              </a:rPr>
              <a:t>Communications Psychology</a:t>
            </a:r>
            <a:endParaRPr lang="en-US" sz="1400" dirty="0">
              <a:solidFill>
                <a:schemeClr val="bg2">
                  <a:lumMod val="25000"/>
                </a:schemeClr>
              </a:solidFill>
            </a:endParaRPr>
          </a:p>
        </p:txBody>
      </p:sp>
      <p:grpSp>
        <p:nvGrpSpPr>
          <p:cNvPr id="17" name="Groupe 8">
            <a:extLst>
              <a:ext uri="{FF2B5EF4-FFF2-40B4-BE49-F238E27FC236}">
                <a16:creationId xmlns:a16="http://schemas.microsoft.com/office/drawing/2014/main" id="{49EEE503-3453-0068-4490-BF11D118327C}"/>
              </a:ext>
            </a:extLst>
          </p:cNvPr>
          <p:cNvGrpSpPr>
            <a:grpSpLocks noChangeAspect="1"/>
          </p:cNvGrpSpPr>
          <p:nvPr/>
        </p:nvGrpSpPr>
        <p:grpSpPr>
          <a:xfrm>
            <a:off x="0" y="4892211"/>
            <a:ext cx="7024908" cy="1384499"/>
            <a:chOff x="1727556" y="2873223"/>
            <a:chExt cx="8640000" cy="1702812"/>
          </a:xfrm>
        </p:grpSpPr>
        <p:grpSp>
          <p:nvGrpSpPr>
            <p:cNvPr id="18" name="Groupe 18">
              <a:extLst>
                <a:ext uri="{FF2B5EF4-FFF2-40B4-BE49-F238E27FC236}">
                  <a16:creationId xmlns:a16="http://schemas.microsoft.com/office/drawing/2014/main" id="{A355C403-A6F2-9740-E46B-F1F5FB52CF14}"/>
                </a:ext>
              </a:extLst>
            </p:cNvPr>
            <p:cNvGrpSpPr/>
            <p:nvPr/>
          </p:nvGrpSpPr>
          <p:grpSpPr>
            <a:xfrm>
              <a:off x="1727556" y="2873223"/>
              <a:ext cx="8640000" cy="1032018"/>
              <a:chOff x="392532" y="3046959"/>
              <a:chExt cx="8640000" cy="1032018"/>
            </a:xfrm>
          </p:grpSpPr>
          <p:cxnSp>
            <p:nvCxnSpPr>
              <p:cNvPr id="22" name="Connecteur droit 39">
                <a:extLst>
                  <a:ext uri="{FF2B5EF4-FFF2-40B4-BE49-F238E27FC236}">
                    <a16:creationId xmlns:a16="http://schemas.microsoft.com/office/drawing/2014/main" id="{CB8ADD65-65C6-A881-A738-B3F8C0FB28BD}"/>
                  </a:ext>
                </a:extLst>
              </p:cNvPr>
              <p:cNvCxnSpPr/>
              <p:nvPr/>
            </p:nvCxnSpPr>
            <p:spPr>
              <a:xfrm flipH="1" flipV="1">
                <a:off x="392532" y="4078977"/>
                <a:ext cx="8640000" cy="0"/>
              </a:xfrm>
              <a:prstGeom prst="line">
                <a:avLst/>
              </a:prstGeom>
              <a:ln w="28575">
                <a:prstDash val="sysDash"/>
                <a:headEnd type="triangle" w="med" len="med"/>
                <a:tailEnd type="none" w="med" len="med"/>
              </a:ln>
            </p:spPr>
            <p:style>
              <a:lnRef idx="1">
                <a:schemeClr val="dk1"/>
              </a:lnRef>
              <a:fillRef idx="0">
                <a:schemeClr val="dk1"/>
              </a:fillRef>
              <a:effectRef idx="0">
                <a:schemeClr val="dk1"/>
              </a:effectRef>
              <a:fontRef idx="minor">
                <a:schemeClr val="tx1"/>
              </a:fontRef>
            </p:style>
          </p:cxnSp>
          <p:grpSp>
            <p:nvGrpSpPr>
              <p:cNvPr id="23" name="Groupe 14">
                <a:extLst>
                  <a:ext uri="{FF2B5EF4-FFF2-40B4-BE49-F238E27FC236}">
                    <a16:creationId xmlns:a16="http://schemas.microsoft.com/office/drawing/2014/main" id="{B920084E-EBFA-C6D0-7586-028CC8BEE2D3}"/>
                  </a:ext>
                </a:extLst>
              </p:cNvPr>
              <p:cNvGrpSpPr/>
              <p:nvPr/>
            </p:nvGrpSpPr>
            <p:grpSpPr>
              <a:xfrm>
                <a:off x="714017" y="3046959"/>
                <a:ext cx="7986862" cy="329707"/>
                <a:chOff x="1214191" y="3035385"/>
                <a:chExt cx="7986862" cy="329707"/>
              </a:xfrm>
            </p:grpSpPr>
            <p:grpSp>
              <p:nvGrpSpPr>
                <p:cNvPr id="24" name="Groupe 7">
                  <a:extLst>
                    <a:ext uri="{FF2B5EF4-FFF2-40B4-BE49-F238E27FC236}">
                      <a16:creationId xmlns:a16="http://schemas.microsoft.com/office/drawing/2014/main" id="{BF60AE77-E8C5-E235-2BDB-811C8E786D74}"/>
                    </a:ext>
                  </a:extLst>
                </p:cNvPr>
                <p:cNvGrpSpPr/>
                <p:nvPr/>
              </p:nvGrpSpPr>
              <p:grpSpPr>
                <a:xfrm>
                  <a:off x="1214191" y="3035385"/>
                  <a:ext cx="5222937" cy="329702"/>
                  <a:chOff x="1214191" y="3035385"/>
                  <a:chExt cx="5222937" cy="329702"/>
                </a:xfrm>
              </p:grpSpPr>
              <p:sp>
                <p:nvSpPr>
                  <p:cNvPr id="26" name="ZoneTexte 24">
                    <a:extLst>
                      <a:ext uri="{FF2B5EF4-FFF2-40B4-BE49-F238E27FC236}">
                        <a16:creationId xmlns:a16="http://schemas.microsoft.com/office/drawing/2014/main" id="{AFECDCB8-8789-27FB-7CC3-D31A425DE103}"/>
                      </a:ext>
                    </a:extLst>
                  </p:cNvPr>
                  <p:cNvSpPr txBox="1"/>
                  <p:nvPr/>
                </p:nvSpPr>
                <p:spPr>
                  <a:xfrm>
                    <a:off x="3872783" y="3043333"/>
                    <a:ext cx="2564345" cy="321754"/>
                  </a:xfrm>
                  <a:prstGeom prst="rect">
                    <a:avLst/>
                  </a:prstGeom>
                  <a:solidFill>
                    <a:schemeClr val="bg1"/>
                  </a:solidFill>
                  <a:ln w="19050">
                    <a:noFill/>
                    <a:prstDash val="dashDot"/>
                  </a:ln>
                </p:spPr>
                <p:txBody>
                  <a:bodyPr wrap="square" rtlCol="0">
                    <a:spAutoFit/>
                  </a:bodyPr>
                  <a:lstStyle/>
                  <a:p>
                    <a:pPr algn="ctr"/>
                    <a:r>
                      <a:rPr lang="fr-FR" sz="1100" dirty="0">
                        <a:latin typeface="Century Schoolbook" panose="02040604050505020304" pitchFamily="18" charset="0"/>
                      </a:rPr>
                      <a:t>Décision de réception</a:t>
                    </a:r>
                  </a:p>
                </p:txBody>
              </p:sp>
              <p:sp>
                <p:nvSpPr>
                  <p:cNvPr id="27" name="ZoneTexte 23">
                    <a:extLst>
                      <a:ext uri="{FF2B5EF4-FFF2-40B4-BE49-F238E27FC236}">
                        <a16:creationId xmlns:a16="http://schemas.microsoft.com/office/drawing/2014/main" id="{52841BAE-6156-52C0-3B3E-97036D5E7269}"/>
                      </a:ext>
                    </a:extLst>
                  </p:cNvPr>
                  <p:cNvSpPr txBox="1"/>
                  <p:nvPr/>
                </p:nvSpPr>
                <p:spPr>
                  <a:xfrm>
                    <a:off x="1214191" y="3035385"/>
                    <a:ext cx="2373077" cy="321755"/>
                  </a:xfrm>
                  <a:prstGeom prst="rect">
                    <a:avLst/>
                  </a:prstGeom>
                  <a:solidFill>
                    <a:schemeClr val="bg1"/>
                  </a:solidFill>
                  <a:ln w="19050">
                    <a:noFill/>
                    <a:prstDash val="dashDot"/>
                  </a:ln>
                </p:spPr>
                <p:txBody>
                  <a:bodyPr wrap="square" rtlCol="0">
                    <a:spAutoFit/>
                  </a:bodyPr>
                  <a:lstStyle/>
                  <a:p>
                    <a:pPr algn="ctr"/>
                    <a:r>
                      <a:rPr lang="fr-FR" sz="1100" dirty="0">
                        <a:latin typeface="Century Schoolbook" panose="02040604050505020304" pitchFamily="18" charset="0"/>
                      </a:rPr>
                      <a:t>Estimation de la véracité</a:t>
                    </a:r>
                  </a:p>
                </p:txBody>
              </p:sp>
            </p:grpSp>
            <p:sp>
              <p:nvSpPr>
                <p:cNvPr id="25" name="ZoneTexte 32">
                  <a:extLst>
                    <a:ext uri="{FF2B5EF4-FFF2-40B4-BE49-F238E27FC236}">
                      <a16:creationId xmlns:a16="http://schemas.microsoft.com/office/drawing/2014/main" id="{CC5037B2-F810-13A0-6180-B3A7EF4308A8}"/>
                    </a:ext>
                  </a:extLst>
                </p:cNvPr>
                <p:cNvSpPr txBox="1"/>
                <p:nvPr/>
              </p:nvSpPr>
              <p:spPr>
                <a:xfrm>
                  <a:off x="6788040" y="3043334"/>
                  <a:ext cx="2413013" cy="321758"/>
                </a:xfrm>
                <a:prstGeom prst="rect">
                  <a:avLst/>
                </a:prstGeom>
                <a:solidFill>
                  <a:schemeClr val="bg1"/>
                </a:solidFill>
                <a:ln w="19050">
                  <a:noFill/>
                  <a:prstDash val="dashDot"/>
                </a:ln>
              </p:spPr>
              <p:txBody>
                <a:bodyPr wrap="square" rtlCol="0">
                  <a:spAutoFit/>
                </a:bodyPr>
                <a:lstStyle/>
                <a:p>
                  <a:pPr algn="ctr"/>
                  <a:r>
                    <a:rPr lang="fr-FR" sz="1100" dirty="0" err="1">
                      <a:latin typeface="Century Schoolbook" panose="02040604050505020304" pitchFamily="18" charset="0"/>
                    </a:rPr>
                    <a:t>Willingness</a:t>
                  </a:r>
                  <a:r>
                    <a:rPr lang="fr-FR" sz="1100" dirty="0">
                      <a:latin typeface="Century Schoolbook" panose="02040604050505020304" pitchFamily="18" charset="0"/>
                    </a:rPr>
                    <a:t>-to-</a:t>
                  </a:r>
                  <a:r>
                    <a:rPr lang="fr-FR" sz="1100" dirty="0" err="1">
                      <a:latin typeface="Century Schoolbook" panose="02040604050505020304" pitchFamily="18" charset="0"/>
                    </a:rPr>
                    <a:t>pay</a:t>
                  </a:r>
                  <a:endParaRPr lang="fr-FR" sz="1100" dirty="0">
                    <a:latin typeface="Century Schoolbook" panose="02040604050505020304" pitchFamily="18" charset="0"/>
                  </a:endParaRPr>
                </a:p>
              </p:txBody>
            </p:sp>
          </p:grpSp>
        </p:grpSp>
        <p:pic>
          <p:nvPicPr>
            <p:cNvPr id="19" name="Image 15">
              <a:extLst>
                <a:ext uri="{FF2B5EF4-FFF2-40B4-BE49-F238E27FC236}">
                  <a16:creationId xmlns:a16="http://schemas.microsoft.com/office/drawing/2014/main" id="{08ACFC48-F760-E955-8F1F-DEDC1D54024B}"/>
                </a:ext>
              </a:extLst>
            </p:cNvPr>
            <p:cNvPicPr>
              <a:picLocks noChangeAspect="1"/>
            </p:cNvPicPr>
            <p:nvPr/>
          </p:nvPicPr>
          <p:blipFill>
            <a:blip r:embed="rId3"/>
            <a:stretch>
              <a:fillRect/>
            </a:stretch>
          </p:blipFill>
          <p:spPr>
            <a:xfrm>
              <a:off x="2008692" y="3218715"/>
              <a:ext cx="2413013" cy="1357320"/>
            </a:xfrm>
            <a:prstGeom prst="rect">
              <a:avLst/>
            </a:prstGeom>
            <a:ln>
              <a:solidFill>
                <a:schemeClr val="tx1"/>
              </a:solidFill>
            </a:ln>
          </p:spPr>
        </p:pic>
        <p:pic>
          <p:nvPicPr>
            <p:cNvPr id="20" name="Image 17">
              <a:extLst>
                <a:ext uri="{FF2B5EF4-FFF2-40B4-BE49-F238E27FC236}">
                  <a16:creationId xmlns:a16="http://schemas.microsoft.com/office/drawing/2014/main" id="{5EC4AEB8-9930-5FDA-A32E-4BC7DFACC222}"/>
                </a:ext>
              </a:extLst>
            </p:cNvPr>
            <p:cNvPicPr>
              <a:picLocks noChangeAspect="1"/>
            </p:cNvPicPr>
            <p:nvPr/>
          </p:nvPicPr>
          <p:blipFill>
            <a:blip r:embed="rId4"/>
            <a:stretch>
              <a:fillRect/>
            </a:stretch>
          </p:blipFill>
          <p:spPr>
            <a:xfrm>
              <a:off x="4790785" y="3218715"/>
              <a:ext cx="2413013" cy="1357320"/>
            </a:xfrm>
            <a:prstGeom prst="rect">
              <a:avLst/>
            </a:prstGeom>
            <a:ln>
              <a:solidFill>
                <a:schemeClr val="tx1"/>
              </a:solidFill>
            </a:ln>
          </p:spPr>
        </p:pic>
        <p:pic>
          <p:nvPicPr>
            <p:cNvPr id="21" name="Image 19">
              <a:extLst>
                <a:ext uri="{FF2B5EF4-FFF2-40B4-BE49-F238E27FC236}">
                  <a16:creationId xmlns:a16="http://schemas.microsoft.com/office/drawing/2014/main" id="{7A3B60E5-6782-D2BB-2B6A-305CA0DA22E4}"/>
                </a:ext>
              </a:extLst>
            </p:cNvPr>
            <p:cNvPicPr>
              <a:picLocks noChangeAspect="1"/>
            </p:cNvPicPr>
            <p:nvPr/>
          </p:nvPicPr>
          <p:blipFill>
            <a:blip r:embed="rId5"/>
            <a:stretch>
              <a:fillRect/>
            </a:stretch>
          </p:blipFill>
          <p:spPr>
            <a:xfrm>
              <a:off x="7606182" y="3209317"/>
              <a:ext cx="2429721" cy="1366718"/>
            </a:xfrm>
            <a:prstGeom prst="rect">
              <a:avLst/>
            </a:prstGeom>
            <a:ln>
              <a:solidFill>
                <a:schemeClr val="tx1"/>
              </a:solidFill>
            </a:ln>
          </p:spPr>
        </p:pic>
      </p:grpSp>
      <p:pic>
        <p:nvPicPr>
          <p:cNvPr id="5" name="Picture 4" descr="A diagram of a normal curve&#10;&#10;AI-generated content may be incorrect.">
            <a:extLst>
              <a:ext uri="{FF2B5EF4-FFF2-40B4-BE49-F238E27FC236}">
                <a16:creationId xmlns:a16="http://schemas.microsoft.com/office/drawing/2014/main" id="{5B0912AC-6839-F6F8-3B0C-52BDE07488B1}"/>
              </a:ext>
            </a:extLst>
          </p:cNvPr>
          <p:cNvPicPr>
            <a:picLocks noChangeAspect="1"/>
          </p:cNvPicPr>
          <p:nvPr/>
        </p:nvPicPr>
        <p:blipFill>
          <a:blip r:embed="rId6">
            <a:extLst>
              <a:ext uri="{28A0092B-C50C-407E-A947-70E740481C1C}">
                <a14:useLocalDpi xmlns:a14="http://schemas.microsoft.com/office/drawing/2010/main" val="0"/>
              </a:ext>
            </a:extLst>
          </a:blip>
          <a:srcRect l="48232"/>
          <a:stretch>
            <a:fillRect/>
          </a:stretch>
        </p:blipFill>
        <p:spPr>
          <a:xfrm>
            <a:off x="8108019" y="1219206"/>
            <a:ext cx="2457003" cy="1933175"/>
          </a:xfrm>
          <a:prstGeom prst="rect">
            <a:avLst/>
          </a:prstGeom>
        </p:spPr>
      </p:pic>
      <p:sp>
        <p:nvSpPr>
          <p:cNvPr id="7" name="Footer Placeholder 6">
            <a:extLst>
              <a:ext uri="{FF2B5EF4-FFF2-40B4-BE49-F238E27FC236}">
                <a16:creationId xmlns:a16="http://schemas.microsoft.com/office/drawing/2014/main" id="{54BD1287-2DB2-7B16-CC47-37B3322ABD89}"/>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415365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46FD-D352-586A-7753-B7CE6416678E}"/>
              </a:ext>
            </a:extLst>
          </p:cNvPr>
          <p:cNvSpPr>
            <a:spLocks noGrp="1"/>
          </p:cNvSpPr>
          <p:nvPr>
            <p:ph type="ctrTitle"/>
          </p:nvPr>
        </p:nvSpPr>
        <p:spPr/>
        <p:txBody>
          <a:bodyPr/>
          <a:lstStyle/>
          <a:p>
            <a:r>
              <a:rPr lang="fr-FR" dirty="0"/>
              <a:t>Références</a:t>
            </a:r>
            <a:endParaRPr lang="en-US" dirty="0"/>
          </a:p>
        </p:txBody>
      </p:sp>
      <p:sp>
        <p:nvSpPr>
          <p:cNvPr id="3" name="Slide Number Placeholder 2">
            <a:extLst>
              <a:ext uri="{FF2B5EF4-FFF2-40B4-BE49-F238E27FC236}">
                <a16:creationId xmlns:a16="http://schemas.microsoft.com/office/drawing/2014/main" id="{A4B994A3-9591-603F-7D53-6B5709E29584}"/>
              </a:ext>
            </a:extLst>
          </p:cNvPr>
          <p:cNvSpPr>
            <a:spLocks noGrp="1"/>
          </p:cNvSpPr>
          <p:nvPr>
            <p:ph type="sldNum" sz="quarter" idx="12"/>
          </p:nvPr>
        </p:nvSpPr>
        <p:spPr/>
        <p:txBody>
          <a:bodyPr/>
          <a:lstStyle/>
          <a:p>
            <a:fld id="{F95E6910-D586-4B1A-BC87-A1DD68C0FBEB}" type="slidenum">
              <a:rPr lang="en-US" smtClean="0"/>
              <a:t>17</a:t>
            </a:fld>
            <a:endParaRPr lang="en-US"/>
          </a:p>
        </p:txBody>
      </p:sp>
      <p:sp>
        <p:nvSpPr>
          <p:cNvPr id="4" name="Footer Placeholder 3">
            <a:extLst>
              <a:ext uri="{FF2B5EF4-FFF2-40B4-BE49-F238E27FC236}">
                <a16:creationId xmlns:a16="http://schemas.microsoft.com/office/drawing/2014/main" id="{916305B2-269A-A357-59E9-BA44A78448B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37397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4F8C5-6365-8932-C5E5-74DC46E5E27A}"/>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Aïmeur</a:t>
            </a:r>
            <a:r>
              <a:rPr lang="en-US" dirty="0"/>
              <a:t>, E., Amri, S., &amp; Brassard, G. (2023). Fake news, disinformation and misinformation in social media: a review. </a:t>
            </a:r>
            <a:r>
              <a:rPr lang="en-US" i="1" dirty="0"/>
              <a:t>Social Network Analysis </a:t>
            </a:r>
          </a:p>
          <a:p>
            <a:r>
              <a:rPr lang="en-US" dirty="0"/>
              <a:t>Atanasov, P. D., </a:t>
            </a:r>
            <a:r>
              <a:rPr lang="en-US" dirty="0" err="1"/>
              <a:t>Consigny</a:t>
            </a:r>
            <a:r>
              <a:rPr lang="en-US" dirty="0"/>
              <a:t>, C., Karger, E., </a:t>
            </a:r>
            <a:r>
              <a:rPr lang="en-US" dirty="0" err="1"/>
              <a:t>Schoenegger</a:t>
            </a:r>
            <a:r>
              <a:rPr lang="en-US" dirty="0"/>
              <a:t>, P., Budescu, D. V., &amp; Tetlock, P. (2024). Improving Low-Probability Judgments. </a:t>
            </a:r>
            <a:r>
              <a:rPr lang="en-US" i="1" dirty="0"/>
              <a:t>Available at SSRN</a:t>
            </a:r>
            <a:r>
              <a:rPr lang="en-US" dirty="0"/>
              <a:t>.</a:t>
            </a:r>
            <a:endParaRPr lang="en-US" i="1" dirty="0"/>
          </a:p>
          <a:p>
            <a:r>
              <a:rPr lang="en-US" dirty="0"/>
              <a:t>Baer, T., &amp; Schnall, S. (2021). Quantifying the cost of decision fatigue: suboptimal risk decisions in finance. </a:t>
            </a:r>
            <a:r>
              <a:rPr lang="en-US" i="1" dirty="0"/>
              <a:t>Royal Society open science</a:t>
            </a:r>
            <a:r>
              <a:rPr lang="en-US" dirty="0"/>
              <a:t>, </a:t>
            </a:r>
            <a:r>
              <a:rPr lang="en-US" i="1" dirty="0"/>
              <a:t>8</a:t>
            </a:r>
            <a:r>
              <a:rPr lang="en-US" dirty="0"/>
              <a:t>(5), 201059.</a:t>
            </a:r>
          </a:p>
          <a:p>
            <a:r>
              <a:rPr lang="en-US" dirty="0"/>
              <a:t>Bar-Hillel, M., Peer, E., &amp; </a:t>
            </a:r>
            <a:r>
              <a:rPr lang="en-US" dirty="0" err="1"/>
              <a:t>Acquisti</a:t>
            </a:r>
            <a:r>
              <a:rPr lang="en-US" dirty="0"/>
              <a:t>, A. (2014). “Heads or tails?”—A reachability bias in binary choice. </a:t>
            </a:r>
            <a:r>
              <a:rPr lang="en-US" i="1" dirty="0"/>
              <a:t>Journal of Experimental Psychology: Learning, Memory, and Cognition</a:t>
            </a:r>
            <a:r>
              <a:rPr lang="en-US" dirty="0"/>
              <a:t>, </a:t>
            </a:r>
            <a:r>
              <a:rPr lang="en-US" i="1" dirty="0"/>
              <a:t>40</a:t>
            </a:r>
            <a:r>
              <a:rPr lang="en-US" dirty="0"/>
              <a:t>(6), 1656.</a:t>
            </a:r>
          </a:p>
          <a:p>
            <a:r>
              <a:rPr lang="en-US" dirty="0"/>
              <a:t>Boldt, A., De </a:t>
            </a:r>
            <a:r>
              <a:rPr lang="en-US" dirty="0" err="1"/>
              <a:t>Gardelle</a:t>
            </a:r>
            <a:r>
              <a:rPr lang="en-US" dirty="0"/>
              <a:t>, V. &amp; Yeung, N. The impact of evidence reliability on sensitivity and bias in decision confidence. </a:t>
            </a:r>
            <a:r>
              <a:rPr lang="en-US" i="1" dirty="0"/>
              <a:t>J. Exp. Psychol. Hum. Percept. Perform.</a:t>
            </a:r>
            <a:r>
              <a:rPr lang="en-US" dirty="0"/>
              <a:t> </a:t>
            </a:r>
            <a:r>
              <a:rPr lang="en-US" b="1" dirty="0"/>
              <a:t>43</a:t>
            </a:r>
            <a:r>
              <a:rPr lang="en-US" dirty="0"/>
              <a:t>, 1520–1531 (2017).</a:t>
            </a:r>
          </a:p>
          <a:p>
            <a:r>
              <a:rPr lang="en-US" dirty="0"/>
              <a:t>Bromberg-Martin, E. S., &amp; Sharot, T. (2020). The value of beliefs. </a:t>
            </a:r>
            <a:r>
              <a:rPr lang="en-US" i="1" dirty="0"/>
              <a:t>Neuron</a:t>
            </a:r>
            <a:r>
              <a:rPr lang="en-US" dirty="0"/>
              <a:t>, </a:t>
            </a:r>
            <a:r>
              <a:rPr lang="en-US" i="1" dirty="0"/>
              <a:t>106</a:t>
            </a:r>
            <a:r>
              <a:rPr lang="en-US" dirty="0"/>
              <a:t>(4), 561-565.</a:t>
            </a:r>
          </a:p>
          <a:p>
            <a:r>
              <a:rPr lang="en-US" dirty="0"/>
              <a:t>Clancy, K., Bartolomeo, J., Richardson, D., &amp; Wellford, C. (1981). Sentence </a:t>
            </a:r>
            <a:r>
              <a:rPr lang="en-US" dirty="0" err="1"/>
              <a:t>decisionmaking</a:t>
            </a:r>
            <a:r>
              <a:rPr lang="en-US" dirty="0"/>
              <a:t>: The logic of sentence decisions and the extent and sources of sentence disparity. </a:t>
            </a:r>
            <a:r>
              <a:rPr lang="en-US" i="1" dirty="0"/>
              <a:t>J. crim. L. &amp; criminology</a:t>
            </a:r>
            <a:r>
              <a:rPr lang="en-US" dirty="0"/>
              <a:t>, </a:t>
            </a:r>
            <a:r>
              <a:rPr lang="en-US" i="1" dirty="0"/>
              <a:t>72</a:t>
            </a:r>
            <a:r>
              <a:rPr lang="en-US" dirty="0"/>
              <a:t>, 524.</a:t>
            </a:r>
          </a:p>
          <a:p>
            <a:r>
              <a:rPr lang="en-US" dirty="0"/>
              <a:t>Chan, H. Y., Scholz, C., Cosme, D., Martin, R. E., Benitez, C., Resnick, A., ... &amp; Falk, E. B. (2023). Neural signals predict information sharing across cultures. </a:t>
            </a:r>
            <a:r>
              <a:rPr lang="en-US" i="1" dirty="0"/>
              <a:t>Proceedings of the National Academy of Sciences</a:t>
            </a:r>
            <a:r>
              <a:rPr lang="en-US" dirty="0"/>
              <a:t>, </a:t>
            </a:r>
            <a:r>
              <a:rPr lang="en-US" i="1" dirty="0"/>
              <a:t>120</a:t>
            </a:r>
            <a:r>
              <a:rPr lang="en-US" dirty="0"/>
              <a:t>(44), e2313175120.</a:t>
            </a:r>
          </a:p>
          <a:p>
            <a:r>
              <a:rPr lang="en-US" dirty="0"/>
              <a:t>Chang, W., Chen, E., Mellers, B., &amp; Tetlock, P. (2016). Developing expert political judgment: The impact of training and practice on judgmental accuracy in geopolitical forecasting tournaments. </a:t>
            </a:r>
            <a:r>
              <a:rPr lang="en-US" i="1" dirty="0"/>
              <a:t>Judgment and Decision making</a:t>
            </a:r>
            <a:r>
              <a:rPr lang="en-US" dirty="0"/>
              <a:t>, </a:t>
            </a:r>
            <a:r>
              <a:rPr lang="en-US" i="1" dirty="0"/>
              <a:t>11</a:t>
            </a:r>
            <a:r>
              <a:rPr lang="en-US" dirty="0"/>
              <a:t>(5), 509-526.</a:t>
            </a:r>
          </a:p>
          <a:p>
            <a:r>
              <a:rPr lang="en-US" dirty="0"/>
              <a:t>Charpentier, C. J., Bromberg-Martin, E. S., &amp; Sharot, T. (2018). Valuation of knowledge and ignorance in mesolimbic reward circuitry. </a:t>
            </a:r>
            <a:r>
              <a:rPr lang="en-US" i="1" dirty="0"/>
              <a:t>Proceedings of the National Academy of Sciences</a:t>
            </a:r>
            <a:r>
              <a:rPr lang="en-US" dirty="0"/>
              <a:t>, </a:t>
            </a:r>
            <a:r>
              <a:rPr lang="en-US" i="1" dirty="0"/>
              <a:t>115</a:t>
            </a:r>
            <a:r>
              <a:rPr lang="en-US" dirty="0"/>
              <a:t>(31), E7255-E7264.</a:t>
            </a:r>
          </a:p>
          <a:p>
            <a:r>
              <a:rPr lang="en-US" dirty="0" err="1"/>
              <a:t>Czerlinski</a:t>
            </a:r>
            <a:r>
              <a:rPr lang="en-US" dirty="0"/>
              <a:t>, J., </a:t>
            </a:r>
            <a:r>
              <a:rPr lang="en-US" dirty="0" err="1"/>
              <a:t>Gigerenzer</a:t>
            </a:r>
            <a:r>
              <a:rPr lang="en-US" dirty="0"/>
              <a:t>, G., &amp; Goldstein, D. G. (1999). How good are simple heuristics?. In </a:t>
            </a:r>
            <a:r>
              <a:rPr lang="en-US" i="1" dirty="0"/>
              <a:t>Simple heuristics that make us smart</a:t>
            </a:r>
            <a:r>
              <a:rPr lang="en-US" dirty="0"/>
              <a:t> (pp. 97-118). Oxford University Press.</a:t>
            </a:r>
          </a:p>
          <a:p>
            <a:r>
              <a:rPr lang="en-US" dirty="0" err="1"/>
              <a:t>Desender</a:t>
            </a:r>
            <a:r>
              <a:rPr lang="en-US" dirty="0"/>
              <a:t>, K., Boldt, A., &amp; Yeung, N. (2018). Subjective confidence predicts information seeking in decision making. </a:t>
            </a:r>
            <a:r>
              <a:rPr lang="en-US" i="1" dirty="0"/>
              <a:t>Psychological science</a:t>
            </a:r>
            <a:r>
              <a:rPr lang="en-US" dirty="0"/>
              <a:t>, </a:t>
            </a:r>
            <a:r>
              <a:rPr lang="en-US" i="1" dirty="0"/>
              <a:t>29</a:t>
            </a:r>
            <a:r>
              <a:rPr lang="en-US" dirty="0"/>
              <a:t>(5), 761-778.</a:t>
            </a:r>
          </a:p>
          <a:p>
            <a:r>
              <a:rPr lang="en-US" dirty="0" err="1"/>
              <a:t>Diaconis</a:t>
            </a:r>
            <a:r>
              <a:rPr lang="en-US" dirty="0"/>
              <a:t>, P., Holmes, S., &amp; Montgomery, R. (2007). Dynamical bias in the coin toss. </a:t>
            </a:r>
            <a:r>
              <a:rPr lang="en-US" i="1" dirty="0"/>
              <a:t>SIAM review</a:t>
            </a:r>
            <a:r>
              <a:rPr lang="en-US" dirty="0"/>
              <a:t>, </a:t>
            </a:r>
            <a:r>
              <a:rPr lang="en-US" i="1" dirty="0"/>
              <a:t>49</a:t>
            </a:r>
            <a:r>
              <a:rPr lang="en-US" dirty="0"/>
              <a:t>(2), 211-235.</a:t>
            </a:r>
          </a:p>
          <a:p>
            <a:r>
              <a:rPr lang="en-US" dirty="0"/>
              <a:t>Fiehler, K., Brenner, E., &amp; Spering, M. (2019). Prediction in goal-directed action. </a:t>
            </a:r>
            <a:r>
              <a:rPr lang="en-US" i="1" dirty="0"/>
              <a:t>Journal of Vision</a:t>
            </a:r>
            <a:r>
              <a:rPr lang="en-US" dirty="0"/>
              <a:t>, </a:t>
            </a:r>
            <a:r>
              <a:rPr lang="en-US" i="1" dirty="0"/>
              <a:t>19</a:t>
            </a:r>
            <a:r>
              <a:rPr lang="en-US" dirty="0"/>
              <a:t>(9), 10-10.</a:t>
            </a:r>
          </a:p>
          <a:p>
            <a:r>
              <a:rPr lang="en-US" dirty="0"/>
              <a:t>Fischer, H., Amelung, D., &amp; Said, N. (2019). The accuracy of German citizens’ confidence in their climate change knowledge. </a:t>
            </a:r>
            <a:r>
              <a:rPr lang="en-US" i="1" dirty="0"/>
              <a:t>Nature Climate Change</a:t>
            </a:r>
            <a:r>
              <a:rPr lang="en-US" dirty="0"/>
              <a:t>, </a:t>
            </a:r>
            <a:r>
              <a:rPr lang="en-US" i="1" dirty="0"/>
              <a:t>9</a:t>
            </a:r>
            <a:r>
              <a:rPr lang="en-US" dirty="0"/>
              <a:t>(10), 776-780.</a:t>
            </a:r>
          </a:p>
          <a:p>
            <a:r>
              <a:rPr lang="en-US" dirty="0"/>
              <a:t>Fleming, S. M. (2024). Metacognition and confidence: A review and synthesis. </a:t>
            </a:r>
            <a:r>
              <a:rPr lang="en-US" i="1" dirty="0"/>
              <a:t>Annual Review of Psychology</a:t>
            </a:r>
            <a:r>
              <a:rPr lang="en-US" dirty="0"/>
              <a:t>, </a:t>
            </a:r>
            <a:r>
              <a:rPr lang="en-US" i="1" dirty="0"/>
              <a:t>75</a:t>
            </a:r>
            <a:r>
              <a:rPr lang="en-US" dirty="0"/>
              <a:t>(1), 241-268.</a:t>
            </a:r>
          </a:p>
          <a:p>
            <a:r>
              <a:rPr lang="en-US" dirty="0"/>
              <a:t>Fleming, S. M., &amp; Daw, N. D. (2017). Self-evaluation of decision-making: A general Bayesian framework for metacognitive computation. </a:t>
            </a:r>
            <a:r>
              <a:rPr lang="en-US" i="1" dirty="0"/>
              <a:t>Psychological review</a:t>
            </a:r>
            <a:r>
              <a:rPr lang="en-US" dirty="0"/>
              <a:t>, </a:t>
            </a:r>
            <a:r>
              <a:rPr lang="en-US" i="1" dirty="0"/>
              <a:t>124</a:t>
            </a:r>
            <a:r>
              <a:rPr lang="en-US" dirty="0"/>
              <a:t>(1), 91.</a:t>
            </a:r>
          </a:p>
          <a:p>
            <a:r>
              <a:rPr lang="en-US" dirty="0"/>
              <a:t>Flavell, J. H. (1979). Metacognition and cognitive monitoring: A new area of cognitive–developmental inquiry. </a:t>
            </a:r>
            <a:r>
              <a:rPr lang="en-US" i="1" dirty="0"/>
              <a:t>American psychologist</a:t>
            </a:r>
            <a:r>
              <a:rPr lang="en-US" dirty="0"/>
              <a:t>, </a:t>
            </a:r>
            <a:r>
              <a:rPr lang="en-US" i="1" dirty="0"/>
              <a:t>34</a:t>
            </a:r>
            <a:r>
              <a:rPr lang="en-US" dirty="0"/>
              <a:t>(10), 906.</a:t>
            </a:r>
          </a:p>
          <a:p>
            <a:r>
              <a:rPr lang="en-US" dirty="0"/>
              <a:t>Friston, K., Rigoli, F., Ognibene, D., Mathys, C., Fitzgerald, T., &amp; Pezzulo, G. (2015). Active inference and epistemic value. </a:t>
            </a:r>
            <a:r>
              <a:rPr lang="en-US" i="1" dirty="0"/>
              <a:t>Cognitive neuroscience</a:t>
            </a:r>
            <a:r>
              <a:rPr lang="en-US" dirty="0"/>
              <a:t>, </a:t>
            </a:r>
            <a:r>
              <a:rPr lang="en-US" i="1" dirty="0"/>
              <a:t>6</a:t>
            </a:r>
            <a:r>
              <a:rPr lang="en-US" dirty="0"/>
              <a:t>(4), 187-214.</a:t>
            </a:r>
          </a:p>
          <a:p>
            <a:r>
              <a:rPr lang="en-US" dirty="0" err="1"/>
              <a:t>Gigerenzer</a:t>
            </a:r>
            <a:r>
              <a:rPr lang="en-US" dirty="0"/>
              <a:t>, G., &amp; Brighton, H. (2009). Homo </a:t>
            </a:r>
            <a:r>
              <a:rPr lang="en-US" dirty="0" err="1"/>
              <a:t>heuristicus</a:t>
            </a:r>
            <a:r>
              <a:rPr lang="en-US" dirty="0"/>
              <a:t>: Why biased minds make better inferences. </a:t>
            </a:r>
            <a:r>
              <a:rPr lang="en-US" i="1" dirty="0"/>
              <a:t>Topics in cognitive science</a:t>
            </a:r>
            <a:r>
              <a:rPr lang="en-US" dirty="0"/>
              <a:t>, </a:t>
            </a:r>
            <a:r>
              <a:rPr lang="en-US" i="1" dirty="0"/>
              <a:t>1</a:t>
            </a:r>
            <a:r>
              <a:rPr lang="en-US" dirty="0"/>
              <a:t>(1), 107-143.</a:t>
            </a:r>
          </a:p>
        </p:txBody>
      </p:sp>
      <p:sp>
        <p:nvSpPr>
          <p:cNvPr id="4" name="Slide Number Placeholder 3">
            <a:extLst>
              <a:ext uri="{FF2B5EF4-FFF2-40B4-BE49-F238E27FC236}">
                <a16:creationId xmlns:a16="http://schemas.microsoft.com/office/drawing/2014/main" id="{F9135201-7710-0F0D-B717-CDFCA00CEDEF}"/>
              </a:ext>
            </a:extLst>
          </p:cNvPr>
          <p:cNvSpPr>
            <a:spLocks noGrp="1"/>
          </p:cNvSpPr>
          <p:nvPr>
            <p:ph type="sldNum" sz="quarter" idx="12"/>
          </p:nvPr>
        </p:nvSpPr>
        <p:spPr/>
        <p:txBody>
          <a:bodyPr/>
          <a:lstStyle/>
          <a:p>
            <a:fld id="{F95E6910-D586-4B1A-BC87-A1DD68C0FBEB}" type="slidenum">
              <a:rPr lang="en-US" smtClean="0"/>
              <a:t>18</a:t>
            </a:fld>
            <a:endParaRPr lang="en-US"/>
          </a:p>
        </p:txBody>
      </p:sp>
      <p:sp>
        <p:nvSpPr>
          <p:cNvPr id="2" name="Title 1">
            <a:extLst>
              <a:ext uri="{FF2B5EF4-FFF2-40B4-BE49-F238E27FC236}">
                <a16:creationId xmlns:a16="http://schemas.microsoft.com/office/drawing/2014/main" id="{B675493D-66A9-2D4B-6AF9-99FD9CFDEDF5}"/>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69E330E-2D67-C785-9334-C460A08E0A4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935337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A497-3D29-31E8-403B-970E58E1A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E3470-71D2-6F78-9019-4EAE09B6B7A5}"/>
              </a:ext>
            </a:extLst>
          </p:cNvPr>
          <p:cNvSpPr>
            <a:spLocks noGrp="1"/>
          </p:cNvSpPr>
          <p:nvPr>
            <p:ph idx="1"/>
          </p:nvPr>
        </p:nvSpPr>
        <p:spPr>
          <a:xfrm>
            <a:off x="603682" y="898417"/>
            <a:ext cx="10750118" cy="5457933"/>
          </a:xfrm>
        </p:spPr>
        <p:txBody>
          <a:bodyPr anchor="ctr">
            <a:normAutofit fontScale="32500" lnSpcReduction="20000"/>
          </a:bodyPr>
          <a:lstStyle/>
          <a:p>
            <a:r>
              <a:rPr lang="en-US" dirty="0" err="1"/>
              <a:t>Gigerenzer</a:t>
            </a:r>
            <a:r>
              <a:rPr lang="en-US" dirty="0"/>
              <a:t>, G., &amp; Goldstein, D. G. (1999). Betting on one good reason: The take the best heuristic. In G. </a:t>
            </a:r>
            <a:r>
              <a:rPr lang="en-US" dirty="0" err="1"/>
              <a:t>Gigerenzer</a:t>
            </a:r>
            <a:r>
              <a:rPr lang="en-US" dirty="0"/>
              <a:t>, P. M. Todd, &amp; the ABC Research Group, Simple heuristics that make us smart (pp. 75–95). New York: Oxford University Press</a:t>
            </a:r>
          </a:p>
          <a:p>
            <a:r>
              <a:rPr lang="en-US" dirty="0"/>
              <a:t>Goodale, M. A., &amp; Milner, A. D. (1992). Separate visual pathways for perception and action. </a:t>
            </a:r>
            <a:r>
              <a:rPr lang="en-US" i="1" dirty="0"/>
              <a:t>Trends in neurosciences</a:t>
            </a:r>
            <a:r>
              <a:rPr lang="en-US" dirty="0"/>
              <a:t>, </a:t>
            </a:r>
            <a:r>
              <a:rPr lang="en-US" i="1" dirty="0"/>
              <a:t>15</a:t>
            </a:r>
            <a:r>
              <a:rPr lang="en-US" dirty="0"/>
              <a:t>(1), 20-25.</a:t>
            </a:r>
          </a:p>
          <a:p>
            <a:r>
              <a:rPr lang="en-US" dirty="0"/>
              <a:t>Herzog, M. H., &amp; Clarke, A. M. (2014). Why vision is not both hierarchical and feedforward. </a:t>
            </a:r>
            <a:r>
              <a:rPr lang="en-US" i="1" dirty="0"/>
              <a:t>Frontiers in computational neuroscience</a:t>
            </a:r>
            <a:r>
              <a:rPr lang="en-US" dirty="0"/>
              <a:t>, </a:t>
            </a:r>
            <a:r>
              <a:rPr lang="en-US" i="1" dirty="0"/>
              <a:t>8</a:t>
            </a:r>
            <a:r>
              <a:rPr lang="en-US" dirty="0"/>
              <a:t>, 135.</a:t>
            </a:r>
          </a:p>
          <a:p>
            <a:r>
              <a:rPr lang="en-US" dirty="0"/>
              <a:t>Hoven, M., Lebreton, M., Engelmann, J. B., Denys, D., </a:t>
            </a:r>
            <a:r>
              <a:rPr lang="en-US" dirty="0" err="1"/>
              <a:t>Luigjes</a:t>
            </a:r>
            <a:r>
              <a:rPr lang="en-US" dirty="0"/>
              <a:t>, J., &amp; van Holst, R. J. (2019). Abnormalities of confidence in psychiatry: an overview and future perspectives. </a:t>
            </a:r>
            <a:r>
              <a:rPr lang="en-US" i="1" dirty="0"/>
              <a:t>Translational psychiatry</a:t>
            </a:r>
            <a:r>
              <a:rPr lang="en-US" dirty="0"/>
              <a:t>, </a:t>
            </a:r>
            <a:r>
              <a:rPr lang="en-US" i="1" dirty="0"/>
              <a:t>9</a:t>
            </a:r>
            <a:r>
              <a:rPr lang="en-US" dirty="0"/>
              <a:t>(1), 268.</a:t>
            </a:r>
          </a:p>
          <a:p>
            <a:r>
              <a:rPr lang="en-US" dirty="0"/>
              <a:t>Jansen, R. A., Rafferty, A. N., &amp; Griffiths, T. L. (2021). A rational model of the Dunning–Kruger effect supports insensitivity to evidence in low performers. </a:t>
            </a:r>
            <a:r>
              <a:rPr lang="en-US" i="1" dirty="0"/>
              <a:t>Nature Human </a:t>
            </a:r>
            <a:r>
              <a:rPr lang="en-US" i="1" dirty="0" err="1"/>
              <a:t>Behaviour</a:t>
            </a:r>
            <a:r>
              <a:rPr lang="en-US" dirty="0"/>
              <a:t>, </a:t>
            </a:r>
            <a:r>
              <a:rPr lang="en-US" i="1" dirty="0"/>
              <a:t>5</a:t>
            </a:r>
            <a:r>
              <a:rPr lang="en-US" dirty="0"/>
              <a:t>(6), 756-763.</a:t>
            </a:r>
          </a:p>
          <a:p>
            <a:r>
              <a:rPr lang="en-US" dirty="0"/>
              <a:t>Kahneman, D., Sibony, O., &amp; Sunstein, C. R. (2021). </a:t>
            </a:r>
            <a:r>
              <a:rPr lang="en-US" i="1" dirty="0"/>
              <a:t>Noise: A flaw in human judgment</a:t>
            </a:r>
            <a:r>
              <a:rPr lang="en-US" dirty="0"/>
              <a:t>. Little, Brown Spark.</a:t>
            </a:r>
          </a:p>
          <a:p>
            <a:r>
              <a:rPr lang="en-US" dirty="0" err="1"/>
              <a:t>Kapantai</a:t>
            </a:r>
            <a:r>
              <a:rPr lang="en-US" dirty="0"/>
              <a:t>, E., Christopoulou, A., </a:t>
            </a:r>
            <a:r>
              <a:rPr lang="en-US" dirty="0" err="1"/>
              <a:t>Berberidis</a:t>
            </a:r>
            <a:r>
              <a:rPr lang="en-US" dirty="0"/>
              <a:t>, C., &amp; </a:t>
            </a:r>
            <a:r>
              <a:rPr lang="en-US" dirty="0" err="1"/>
              <a:t>Peristeras</a:t>
            </a:r>
            <a:r>
              <a:rPr lang="en-US" dirty="0"/>
              <a:t>, V. (2021). A systematic literature review on disinformation: Toward a unified taxonomical framework. </a:t>
            </a:r>
            <a:r>
              <a:rPr lang="en-US" i="1" dirty="0"/>
              <a:t>New media &amp; society</a:t>
            </a:r>
            <a:r>
              <a:rPr lang="en-US" dirty="0"/>
              <a:t>, </a:t>
            </a:r>
            <a:r>
              <a:rPr lang="en-US" i="1" dirty="0"/>
              <a:t>23</a:t>
            </a:r>
            <a:r>
              <a:rPr lang="en-US" dirty="0"/>
              <a:t>(5), 1301-1326.</a:t>
            </a:r>
          </a:p>
          <a:p>
            <a:r>
              <a:rPr lang="en-US" dirty="0"/>
              <a:t>Karger, E., Atanasov, P. D., &amp; Tetlock, P. (2022). Improving judgments of existential risk: Better forecasts, questions, explanations, policies. </a:t>
            </a:r>
            <a:r>
              <a:rPr lang="en-US" i="1" dirty="0"/>
              <a:t>Questions, Explanations, Policies (January 17, 2022)</a:t>
            </a:r>
            <a:r>
              <a:rPr lang="en-US" dirty="0"/>
              <a:t>.</a:t>
            </a:r>
          </a:p>
          <a:p>
            <a:r>
              <a:rPr lang="en-US" dirty="0"/>
              <a:t>Kelly, C. A., &amp; Sharot, T. (2021). Individual differences in information-seeking. </a:t>
            </a:r>
            <a:r>
              <a:rPr lang="en-US" i="1" dirty="0"/>
              <a:t>Nature communications</a:t>
            </a:r>
            <a:r>
              <a:rPr lang="en-US" dirty="0"/>
              <a:t>, </a:t>
            </a:r>
            <a:r>
              <a:rPr lang="en-US" i="1" dirty="0"/>
              <a:t>12</a:t>
            </a:r>
            <a:r>
              <a:rPr lang="en-US" dirty="0"/>
              <a:t>(1), 7062.</a:t>
            </a:r>
          </a:p>
          <a:p>
            <a:r>
              <a:rPr lang="en-US" dirty="0" err="1"/>
              <a:t>Kreyenmeier</a:t>
            </a:r>
            <a:r>
              <a:rPr lang="en-US" dirty="0"/>
              <a:t>, P., </a:t>
            </a:r>
            <a:r>
              <a:rPr lang="en-US" dirty="0" err="1"/>
              <a:t>Kämmer</a:t>
            </a:r>
            <a:r>
              <a:rPr lang="en-US" dirty="0"/>
              <a:t>, L., </a:t>
            </a:r>
            <a:r>
              <a:rPr lang="en-US" dirty="0" err="1"/>
              <a:t>Fooken</a:t>
            </a:r>
            <a:r>
              <a:rPr lang="en-US" dirty="0"/>
              <a:t>, J., &amp; Spering, M. (2022). Humans can track but fail to predict accelerating objects. </a:t>
            </a:r>
            <a:r>
              <a:rPr lang="en-US" i="1" dirty="0" err="1"/>
              <a:t>Eneuro</a:t>
            </a:r>
            <a:r>
              <a:rPr lang="en-US" dirty="0"/>
              <a:t>, </a:t>
            </a:r>
            <a:r>
              <a:rPr lang="en-US" i="1" dirty="0"/>
              <a:t>9</a:t>
            </a:r>
            <a:r>
              <a:rPr lang="en-US" dirty="0"/>
              <a:t>(5).</a:t>
            </a:r>
          </a:p>
          <a:p>
            <a:r>
              <a:rPr lang="en-US" dirty="0"/>
              <a:t>Kruger, J., &amp; Dunning, D. (1999). Unskilled and unaware of it: how difficulties in recognizing one's own incompetence lead to inflated self-assessments. </a:t>
            </a:r>
            <a:r>
              <a:rPr lang="en-US" i="1" dirty="0"/>
              <a:t>Journal of personality and social psychology</a:t>
            </a:r>
            <a:r>
              <a:rPr lang="en-US" dirty="0"/>
              <a:t>, </a:t>
            </a:r>
            <a:r>
              <a:rPr lang="en-US" i="1" dirty="0"/>
              <a:t>77</a:t>
            </a:r>
            <a:r>
              <a:rPr lang="en-US" dirty="0"/>
              <a:t>(6), 1121.</a:t>
            </a:r>
          </a:p>
          <a:p>
            <a:r>
              <a:rPr lang="en-US" dirty="0"/>
              <a:t>De </a:t>
            </a:r>
            <a:r>
              <a:rPr lang="en-US" dirty="0" err="1"/>
              <a:t>Ladurantaye</a:t>
            </a:r>
            <a:r>
              <a:rPr lang="en-US" dirty="0"/>
              <a:t>, V., </a:t>
            </a:r>
            <a:r>
              <a:rPr lang="en-US" dirty="0" err="1"/>
              <a:t>Rouat</a:t>
            </a:r>
            <a:r>
              <a:rPr lang="en-US" dirty="0"/>
              <a:t>, J., &amp; Vanden-Abeele, J. (2012). Models of Information Processing. </a:t>
            </a:r>
            <a:r>
              <a:rPr lang="en-US" i="1" dirty="0"/>
              <a:t>Visual Cortex: Current Status and Perspectives</a:t>
            </a:r>
            <a:r>
              <a:rPr lang="en-US" dirty="0"/>
              <a:t>, 227.</a:t>
            </a:r>
          </a:p>
          <a:p>
            <a:r>
              <a:rPr lang="en-US" dirty="0" err="1"/>
              <a:t>Martignon</a:t>
            </a:r>
            <a:r>
              <a:rPr lang="en-US" dirty="0"/>
              <a:t>, L., </a:t>
            </a:r>
            <a:r>
              <a:rPr lang="en-US" dirty="0" err="1"/>
              <a:t>Katsikopoulos</a:t>
            </a:r>
            <a:r>
              <a:rPr lang="en-US" dirty="0"/>
              <a:t>, K. V., &amp; Woike, J. (2008). Categorization with limited resources: A family of simple heuristics. Journal of Mathematical Psychology, 52, 352–361.</a:t>
            </a:r>
          </a:p>
          <a:p>
            <a:r>
              <a:rPr lang="en-US" dirty="0" err="1"/>
              <a:t>Meyniel</a:t>
            </a:r>
            <a:r>
              <a:rPr lang="en-US" dirty="0"/>
              <a:t>, F., Sigman, M., &amp; </a:t>
            </a:r>
            <a:r>
              <a:rPr lang="en-US" dirty="0" err="1"/>
              <a:t>Mainen</a:t>
            </a:r>
            <a:r>
              <a:rPr lang="en-US" dirty="0"/>
              <a:t>, Z. F. (2015). Confidence as Bayesian probability: From neural origins to behavior. </a:t>
            </a:r>
            <a:r>
              <a:rPr lang="en-US" i="1" dirty="0"/>
              <a:t>Neuron</a:t>
            </a:r>
            <a:r>
              <a:rPr lang="en-US" dirty="0"/>
              <a:t>, </a:t>
            </a:r>
            <a:r>
              <a:rPr lang="en-US" i="1" dirty="0"/>
              <a:t>88</a:t>
            </a:r>
            <a:r>
              <a:rPr lang="en-US" dirty="0"/>
              <a:t>(1), 78-92.</a:t>
            </a:r>
          </a:p>
          <a:p>
            <a:r>
              <a:rPr lang="en-US" dirty="0"/>
              <a:t>Milner, A. D., &amp; Goodale, M. A. (2008). Two visual systems re-viewed. </a:t>
            </a:r>
            <a:r>
              <a:rPr lang="en-US" i="1" dirty="0" err="1"/>
              <a:t>Neuropsychologia</a:t>
            </a:r>
            <a:r>
              <a:rPr lang="en-US" dirty="0"/>
              <a:t>, </a:t>
            </a:r>
            <a:r>
              <a:rPr lang="en-US" i="1" dirty="0"/>
              <a:t>46</a:t>
            </a:r>
            <a:r>
              <a:rPr lang="en-US" dirty="0"/>
              <a:t>(3), 774-785.</a:t>
            </a:r>
          </a:p>
          <a:p>
            <a:r>
              <a:rPr lang="en-US" dirty="0"/>
              <a:t>Moore, D. A. &amp; Healy, P. J. The trouble with overconfidence. </a:t>
            </a:r>
            <a:r>
              <a:rPr lang="en-US" i="1" dirty="0"/>
              <a:t>Psychol. Rev.</a:t>
            </a:r>
            <a:r>
              <a:rPr lang="en-US" dirty="0"/>
              <a:t> </a:t>
            </a:r>
            <a:r>
              <a:rPr lang="en-US" b="1" dirty="0"/>
              <a:t>115</a:t>
            </a:r>
            <a:r>
              <a:rPr lang="en-US" dirty="0"/>
              <a:t>, 502–517 (2008).</a:t>
            </a:r>
          </a:p>
          <a:p>
            <a:r>
              <a:rPr lang="en-US" dirty="0"/>
              <a:t>Moore, D. A. &amp; Schatz, D. The three faces of overconfidence. </a:t>
            </a:r>
            <a:r>
              <a:rPr lang="en-US" i="1" dirty="0"/>
              <a:t>Soc. Pers. Psychol. Compass</a:t>
            </a:r>
            <a:r>
              <a:rPr lang="en-US" dirty="0"/>
              <a:t> </a:t>
            </a:r>
            <a:r>
              <a:rPr lang="en-US" b="1" dirty="0"/>
              <a:t>11</a:t>
            </a:r>
            <a:r>
              <a:rPr lang="en-US" dirty="0"/>
              <a:t>, 1–12 (2017).</a:t>
            </a:r>
          </a:p>
          <a:p>
            <a:r>
              <a:rPr lang="en-US" dirty="0"/>
              <a:t>Morgan, J., Reidy, J., &amp; Probst, T. (2019). Age group differences in household accident risk perceptions and intentions to reduce hazards. </a:t>
            </a:r>
            <a:r>
              <a:rPr lang="en-US" i="1" dirty="0"/>
              <a:t>International journal of environmental research and public health</a:t>
            </a:r>
            <a:r>
              <a:rPr lang="en-US" dirty="0"/>
              <a:t>, </a:t>
            </a:r>
            <a:r>
              <a:rPr lang="en-US" i="1" dirty="0"/>
              <a:t>16</a:t>
            </a:r>
            <a:r>
              <a:rPr lang="en-US" dirty="0"/>
              <a:t>(12), 2237.</a:t>
            </a:r>
          </a:p>
          <a:p>
            <a:r>
              <a:rPr lang="en-US" dirty="0"/>
              <a:t>Mulder, M. J., </a:t>
            </a:r>
            <a:r>
              <a:rPr lang="en-US" dirty="0" err="1"/>
              <a:t>Wagenmakers</a:t>
            </a:r>
            <a:r>
              <a:rPr lang="en-US" dirty="0"/>
              <a:t>, E. J., Ratcliff, R., Boekel, W., &amp; </a:t>
            </a:r>
            <a:r>
              <a:rPr lang="en-US" dirty="0" err="1"/>
              <a:t>Forstmann</a:t>
            </a:r>
            <a:r>
              <a:rPr lang="en-US" dirty="0"/>
              <a:t>, B. U. (2012). Bias in the brain: a diffusion model analysis of prior probability and potential payoff. </a:t>
            </a:r>
            <a:r>
              <a:rPr lang="en-US" i="1" dirty="0"/>
              <a:t>Journal of Neuroscience</a:t>
            </a:r>
            <a:r>
              <a:rPr lang="en-US" dirty="0"/>
              <a:t>, </a:t>
            </a:r>
            <a:r>
              <a:rPr lang="en-US" i="1" dirty="0"/>
              <a:t>32</a:t>
            </a:r>
            <a:r>
              <a:rPr lang="en-US" dirty="0"/>
              <a:t>(7), 2335-2343.</a:t>
            </a:r>
          </a:p>
        </p:txBody>
      </p:sp>
      <p:sp>
        <p:nvSpPr>
          <p:cNvPr id="4" name="Slide Number Placeholder 3">
            <a:extLst>
              <a:ext uri="{FF2B5EF4-FFF2-40B4-BE49-F238E27FC236}">
                <a16:creationId xmlns:a16="http://schemas.microsoft.com/office/drawing/2014/main" id="{EE72816C-8C07-AD9A-C1EA-61D820D13A0C}"/>
              </a:ext>
            </a:extLst>
          </p:cNvPr>
          <p:cNvSpPr>
            <a:spLocks noGrp="1"/>
          </p:cNvSpPr>
          <p:nvPr>
            <p:ph type="sldNum" sz="quarter" idx="12"/>
          </p:nvPr>
        </p:nvSpPr>
        <p:spPr/>
        <p:txBody>
          <a:bodyPr/>
          <a:lstStyle/>
          <a:p>
            <a:fld id="{F95E6910-D586-4B1A-BC87-A1DD68C0FBEB}" type="slidenum">
              <a:rPr lang="en-US" smtClean="0"/>
              <a:t>19</a:t>
            </a:fld>
            <a:endParaRPr lang="en-US"/>
          </a:p>
        </p:txBody>
      </p:sp>
      <p:sp>
        <p:nvSpPr>
          <p:cNvPr id="2" name="Title 1">
            <a:extLst>
              <a:ext uri="{FF2B5EF4-FFF2-40B4-BE49-F238E27FC236}">
                <a16:creationId xmlns:a16="http://schemas.microsoft.com/office/drawing/2014/main" id="{F6145D8F-45D6-AD52-4363-F4A41AAECF12}"/>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806EF851-8E34-8D0C-E02C-F5ACE1EE5518}"/>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6354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FDF0A-47E7-7D54-53EC-734E5C3FB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84A00-9524-D930-A269-9E1F786CE298}"/>
              </a:ext>
            </a:extLst>
          </p:cNvPr>
          <p:cNvSpPr>
            <a:spLocks noGrp="1"/>
          </p:cNvSpPr>
          <p:nvPr>
            <p:ph type="ctrTitle"/>
          </p:nvPr>
        </p:nvSpPr>
        <p:spPr/>
        <p:txBody>
          <a:bodyPr/>
          <a:lstStyle/>
          <a:p>
            <a:r>
              <a:rPr lang="fr-FR" dirty="0"/>
              <a:t>II. </a:t>
            </a:r>
            <a:br>
              <a:rPr lang="fr-FR" dirty="0"/>
            </a:br>
            <a:r>
              <a:rPr lang="fr-FR" dirty="0"/>
              <a:t>Croyances</a:t>
            </a:r>
            <a:endParaRPr lang="en-US" dirty="0"/>
          </a:p>
        </p:txBody>
      </p:sp>
      <p:sp>
        <p:nvSpPr>
          <p:cNvPr id="3" name="Subtitle 2">
            <a:extLst>
              <a:ext uri="{FF2B5EF4-FFF2-40B4-BE49-F238E27FC236}">
                <a16:creationId xmlns:a16="http://schemas.microsoft.com/office/drawing/2014/main" id="{02AC9CDF-504F-FFFD-F6DF-6F5E703AB6C0}"/>
              </a:ext>
            </a:extLst>
          </p:cNvPr>
          <p:cNvSpPr>
            <a:spLocks noGrp="1"/>
          </p:cNvSpPr>
          <p:nvPr>
            <p:ph type="subTitle" idx="1"/>
          </p:nvPr>
        </p:nvSpPr>
        <p:spPr/>
        <p:txBody>
          <a:bodyPr/>
          <a:lstStyle/>
          <a:p>
            <a:r>
              <a:rPr lang="fr-FR" dirty="0"/>
              <a:t>Comment estime-t-on le vrai état du monde</a:t>
            </a:r>
            <a:endParaRPr lang="en-US" dirty="0"/>
          </a:p>
        </p:txBody>
      </p:sp>
      <p:sp>
        <p:nvSpPr>
          <p:cNvPr id="4" name="Slide Number Placeholder 3">
            <a:extLst>
              <a:ext uri="{FF2B5EF4-FFF2-40B4-BE49-F238E27FC236}">
                <a16:creationId xmlns:a16="http://schemas.microsoft.com/office/drawing/2014/main" id="{224957F2-9B16-B2A3-425A-3791F63C29B2}"/>
              </a:ext>
            </a:extLst>
          </p:cNvPr>
          <p:cNvSpPr>
            <a:spLocks noGrp="1"/>
          </p:cNvSpPr>
          <p:nvPr>
            <p:ph type="sldNum" sz="quarter" idx="12"/>
          </p:nvPr>
        </p:nvSpPr>
        <p:spPr/>
        <p:txBody>
          <a:bodyPr/>
          <a:lstStyle/>
          <a:p>
            <a:fld id="{F95E6910-D586-4B1A-BC87-A1DD68C0FBEB}" type="slidenum">
              <a:rPr lang="en-US" smtClean="0"/>
              <a:t>2</a:t>
            </a:fld>
            <a:endParaRPr lang="en-US"/>
          </a:p>
        </p:txBody>
      </p:sp>
      <p:sp>
        <p:nvSpPr>
          <p:cNvPr id="5" name="Footer Placeholder 4">
            <a:extLst>
              <a:ext uri="{FF2B5EF4-FFF2-40B4-BE49-F238E27FC236}">
                <a16:creationId xmlns:a16="http://schemas.microsoft.com/office/drawing/2014/main" id="{6A665985-359C-46A8-C8A9-119D26854020}"/>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40189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DEE00-6351-FA0E-AD74-BBB9570992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C1A72-5B6A-50DA-8755-F7BC243FE1D8}"/>
              </a:ext>
            </a:extLst>
          </p:cNvPr>
          <p:cNvSpPr>
            <a:spLocks noGrp="1"/>
          </p:cNvSpPr>
          <p:nvPr>
            <p:ph idx="1"/>
          </p:nvPr>
        </p:nvSpPr>
        <p:spPr>
          <a:xfrm>
            <a:off x="603682" y="898417"/>
            <a:ext cx="10750118" cy="5457933"/>
          </a:xfrm>
        </p:spPr>
        <p:txBody>
          <a:bodyPr anchor="ctr">
            <a:normAutofit/>
          </a:bodyPr>
          <a:lstStyle/>
          <a:p>
            <a:r>
              <a:rPr lang="en-US" sz="900" dirty="0"/>
              <a:t>Park, S. A., </a:t>
            </a:r>
            <a:r>
              <a:rPr lang="en-US" sz="900" dirty="0" err="1"/>
              <a:t>Goïame</a:t>
            </a:r>
            <a:r>
              <a:rPr lang="en-US" sz="900" dirty="0"/>
              <a:t>, S., O'Connor, D. A., &amp; Dreher, J. C. (2017). Integration of individual and social information for decision-making in groups of different sizes. </a:t>
            </a:r>
            <a:r>
              <a:rPr lang="en-US" sz="900" i="1" dirty="0" err="1"/>
              <a:t>PLoS</a:t>
            </a:r>
            <a:r>
              <a:rPr lang="en-US" sz="900" i="1" dirty="0"/>
              <a:t> biology</a:t>
            </a:r>
            <a:r>
              <a:rPr lang="en-US" sz="900" dirty="0"/>
              <a:t>, </a:t>
            </a:r>
            <a:r>
              <a:rPr lang="en-US" sz="900" i="1" dirty="0"/>
              <a:t>15</a:t>
            </a:r>
            <a:r>
              <a:rPr lang="en-US" sz="900" dirty="0"/>
              <a:t>(6), e2001958.</a:t>
            </a:r>
          </a:p>
          <a:p>
            <a:r>
              <a:rPr lang="en-US" sz="900" dirty="0"/>
              <a:t>Pennycook, G., &amp; Rand, D. G. (2021). The psychology of fake news. </a:t>
            </a:r>
            <a:r>
              <a:rPr lang="en-US" sz="900" i="1" dirty="0"/>
              <a:t>Trends in cognitive sciences</a:t>
            </a:r>
            <a:r>
              <a:rPr lang="en-US" sz="900" dirty="0"/>
              <a:t>, </a:t>
            </a:r>
            <a:r>
              <a:rPr lang="en-US" sz="900" i="1" dirty="0"/>
              <a:t>25</a:t>
            </a:r>
            <a:r>
              <a:rPr lang="en-US" sz="900" dirty="0"/>
              <a:t>(5), 388-402.</a:t>
            </a:r>
          </a:p>
          <a:p>
            <a:r>
              <a:rPr lang="en-US" sz="900" dirty="0" err="1"/>
              <a:t>Persoskie</a:t>
            </a:r>
            <a:r>
              <a:rPr lang="en-US" sz="900" dirty="0"/>
              <a:t>, A., Ferrer, R. A., &amp; Klein, W. M. P. (2014). Association of cancer worry and perceived risk with doctor avoidance: an analysis of information avoidance in a nationally representative US sample. Journal of Behavioral Medicine, 37(5), 977–987</a:t>
            </a:r>
          </a:p>
          <a:p>
            <a:r>
              <a:rPr lang="en-US" sz="900" dirty="0"/>
              <a:t>Philpot, L. M., Khokhar, B. A., </a:t>
            </a:r>
            <a:r>
              <a:rPr lang="en-US" sz="900" dirty="0" err="1"/>
              <a:t>Roellinger</a:t>
            </a:r>
            <a:r>
              <a:rPr lang="en-US" sz="900" dirty="0"/>
              <a:t>, D. L., Ramar, P., &amp; Ebbert, J. O. (2018). Time of day is associated with opioid prescribing for low back pain in primary care. </a:t>
            </a:r>
            <a:r>
              <a:rPr lang="en-US" sz="900" i="1" dirty="0"/>
              <a:t>Journal of General Internal Medicine</a:t>
            </a:r>
            <a:r>
              <a:rPr lang="en-US" sz="900" dirty="0"/>
              <a:t>, </a:t>
            </a:r>
            <a:r>
              <a:rPr lang="en-US" sz="900" i="1" dirty="0"/>
              <a:t>33</a:t>
            </a:r>
            <a:r>
              <a:rPr lang="en-US" sz="900" dirty="0"/>
              <a:t>, 1828-1830.</a:t>
            </a:r>
          </a:p>
          <a:p>
            <a:r>
              <a:rPr lang="en-US" sz="900" dirty="0"/>
              <a:t>Pouget, A., </a:t>
            </a:r>
            <a:r>
              <a:rPr lang="en-US" sz="900" dirty="0" err="1"/>
              <a:t>Drugowitsch</a:t>
            </a:r>
            <a:r>
              <a:rPr lang="en-US" sz="900" dirty="0"/>
              <a:t>, J., &amp; Kepecs, A. (2016). Confidence and certainty: distinct probabilistic quantities for different goals. </a:t>
            </a:r>
            <a:r>
              <a:rPr lang="en-US" sz="900" i="1" dirty="0"/>
              <a:t>Nature neuroscience</a:t>
            </a:r>
            <a:r>
              <a:rPr lang="en-US" sz="900" dirty="0"/>
              <a:t>, </a:t>
            </a:r>
            <a:r>
              <a:rPr lang="en-US" sz="900" i="1" dirty="0"/>
              <a:t>19</a:t>
            </a:r>
            <a:r>
              <a:rPr lang="en-US" sz="900" dirty="0"/>
              <a:t>(3), 366-374.</a:t>
            </a:r>
          </a:p>
          <a:p>
            <a:r>
              <a:rPr lang="en-US" sz="900" dirty="0"/>
              <a:t>Ratcliff, R., Smith, P. L., Brown, S. D., &amp; McKoon, G. (2016). Diffusion decision model: Current issues and history. </a:t>
            </a:r>
            <a:r>
              <a:rPr lang="en-US" sz="900" i="1" dirty="0"/>
              <a:t>Trends in cognitive sciences</a:t>
            </a:r>
            <a:r>
              <a:rPr lang="en-US" sz="900" dirty="0"/>
              <a:t>, </a:t>
            </a:r>
            <a:r>
              <a:rPr lang="en-US" sz="900" i="1" dirty="0"/>
              <a:t>20</a:t>
            </a:r>
            <a:r>
              <a:rPr lang="en-US" sz="900" dirty="0"/>
              <a:t>(4), 260-281.</a:t>
            </a:r>
          </a:p>
          <a:p>
            <a:r>
              <a:rPr lang="en-US" sz="900" dirty="0" err="1"/>
              <a:t>Rollwage</a:t>
            </a:r>
            <a:r>
              <a:rPr lang="en-US" sz="900" dirty="0"/>
              <a:t>, M., Dolan, R. J., &amp; Fleming, S. M. (2018). Metacognitive failure as a feature of those holding radical beliefs. </a:t>
            </a:r>
            <a:r>
              <a:rPr lang="en-US" sz="900" i="1" dirty="0"/>
              <a:t>Current Biology</a:t>
            </a:r>
            <a:r>
              <a:rPr lang="en-US" sz="900" dirty="0"/>
              <a:t>, </a:t>
            </a:r>
            <a:r>
              <a:rPr lang="en-US" sz="900" i="1" dirty="0"/>
              <a:t>28</a:t>
            </a:r>
            <a:r>
              <a:rPr lang="en-US" sz="900" dirty="0"/>
              <a:t>(24), 4014-4021.</a:t>
            </a:r>
          </a:p>
          <a:p>
            <a:r>
              <a:rPr lang="en-US" sz="900" dirty="0"/>
              <a:t>Savage, L. J. (1954). </a:t>
            </a:r>
            <a:r>
              <a:rPr lang="en-US" sz="900" i="1" dirty="0"/>
              <a:t>The foundations of statistics</a:t>
            </a:r>
            <a:r>
              <a:rPr lang="en-US" sz="900" dirty="0"/>
              <a:t>. New York: Wiley.</a:t>
            </a:r>
          </a:p>
          <a:p>
            <a:r>
              <a:rPr lang="en-US" sz="900" dirty="0"/>
              <a:t>Scholz, C., Baek, E. C., O’Donnell, M. B., Kim, H. S., Cappella, J. N., &amp; Falk, E. B. (2017). A neural model of valuation and information virality. </a:t>
            </a:r>
            <a:r>
              <a:rPr lang="en-US" sz="900" i="1" dirty="0"/>
              <a:t>Proceedings of the National Academy of Sciences</a:t>
            </a:r>
            <a:r>
              <a:rPr lang="en-US" sz="900" dirty="0"/>
              <a:t>, </a:t>
            </a:r>
            <a:r>
              <a:rPr lang="en-US" sz="900" i="1" dirty="0"/>
              <a:t>114</a:t>
            </a:r>
            <a:r>
              <a:rPr lang="en-US" sz="900" dirty="0"/>
              <a:t>(11), 2881-2886.</a:t>
            </a:r>
          </a:p>
          <a:p>
            <a:r>
              <a:rPr lang="en-US" sz="900" dirty="0"/>
              <a:t>Schotter, A., &amp; Trevino, I. (2014). Belief elicitation in the laboratory. </a:t>
            </a:r>
            <a:r>
              <a:rPr lang="en-US" sz="900" i="1" dirty="0"/>
              <a:t>Annu. Rev. Econ.</a:t>
            </a:r>
            <a:r>
              <a:rPr lang="en-US" sz="900" dirty="0"/>
              <a:t>, </a:t>
            </a:r>
            <a:r>
              <a:rPr lang="en-US" sz="900" i="1" dirty="0"/>
              <a:t>6</a:t>
            </a:r>
            <a:r>
              <a:rPr lang="en-US" sz="900" dirty="0"/>
              <a:t>(1), 103-128.</a:t>
            </a:r>
          </a:p>
          <a:p>
            <a:r>
              <a:rPr lang="en-US" sz="900" dirty="0"/>
              <a:t>Schurz, M., </a:t>
            </a:r>
            <a:r>
              <a:rPr lang="en-US" sz="900" dirty="0" err="1"/>
              <a:t>Radua</a:t>
            </a:r>
            <a:r>
              <a:rPr lang="en-US" sz="900" dirty="0"/>
              <a:t>, J., Tholen, M. G., </a:t>
            </a:r>
            <a:r>
              <a:rPr lang="en-US" sz="900" dirty="0" err="1"/>
              <a:t>Maliske</a:t>
            </a:r>
            <a:r>
              <a:rPr lang="en-US" sz="900" dirty="0"/>
              <a:t>, L., Margulies, D. S., Mars, R. B., ... &amp; Kanske, P. (2021). Toward a hierarchical model of social cognition: A neuroimaging meta-analysis and integrative review of empathy and theory of mind. </a:t>
            </a:r>
            <a:r>
              <a:rPr lang="en-US" sz="900" i="1" dirty="0"/>
              <a:t>Psychological bulletin</a:t>
            </a:r>
            <a:r>
              <a:rPr lang="en-US" sz="900" dirty="0"/>
              <a:t>, </a:t>
            </a:r>
            <a:r>
              <a:rPr lang="en-US" sz="900" i="1" dirty="0"/>
              <a:t>147</a:t>
            </a:r>
            <a:r>
              <a:rPr lang="en-US" sz="900" dirty="0"/>
              <a:t>(3), 293.</a:t>
            </a:r>
          </a:p>
          <a:p>
            <a:r>
              <a:rPr lang="en-US" sz="900" dirty="0"/>
              <a:t>Shalvi, S., </a:t>
            </a:r>
            <a:r>
              <a:rPr lang="en-US" sz="900" dirty="0" err="1"/>
              <a:t>Soraperra</a:t>
            </a:r>
            <a:r>
              <a:rPr lang="en-US" sz="900" dirty="0"/>
              <a:t>, I., van der Weele, J. J., &amp; </a:t>
            </a:r>
            <a:r>
              <a:rPr lang="en-US" sz="900" dirty="0" err="1"/>
              <a:t>Villeval</a:t>
            </a:r>
            <a:r>
              <a:rPr lang="en-US" sz="900" dirty="0"/>
              <a:t>, M. C. (2019). Shooting the messenger? supply and demand in markets for willful ignorance.</a:t>
            </a:r>
          </a:p>
          <a:p>
            <a:r>
              <a:rPr lang="en-US" sz="900" dirty="0"/>
              <a:t>Sharot, T., &amp; Sunstein, C. R. (2020). How people decide what they want to know. </a:t>
            </a:r>
            <a:r>
              <a:rPr lang="en-US" sz="900" i="1" dirty="0"/>
              <a:t>Nature Human </a:t>
            </a:r>
            <a:r>
              <a:rPr lang="en-US" sz="900" i="1" dirty="0" err="1"/>
              <a:t>Behaviour</a:t>
            </a:r>
            <a:r>
              <a:rPr lang="en-US" sz="900" dirty="0"/>
              <a:t>, </a:t>
            </a:r>
            <a:r>
              <a:rPr lang="en-US" sz="900" i="1" dirty="0"/>
              <a:t>4</a:t>
            </a:r>
            <a:r>
              <a:rPr lang="en-US" sz="900" dirty="0"/>
              <a:t>(1), 14-19.</a:t>
            </a:r>
          </a:p>
          <a:p>
            <a:r>
              <a:rPr lang="en-US" sz="900" dirty="0"/>
              <a:t>Shepperd, J. A., Waters, E. A., Weinstein, N. D., &amp; Klein, W. M. (2015). A primer on unrealistic optimism. </a:t>
            </a:r>
            <a:r>
              <a:rPr lang="en-US" sz="900" i="1" dirty="0"/>
              <a:t>Current directions in psychological science</a:t>
            </a:r>
            <a:r>
              <a:rPr lang="en-US" sz="900" dirty="0"/>
              <a:t>, </a:t>
            </a:r>
            <a:r>
              <a:rPr lang="en-US" sz="900" i="1" dirty="0"/>
              <a:t>24</a:t>
            </a:r>
            <a:r>
              <a:rPr lang="en-US" sz="900" dirty="0"/>
              <a:t>(3), 232-237.</a:t>
            </a:r>
          </a:p>
          <a:p>
            <a:r>
              <a:rPr lang="en-US" sz="900" dirty="0"/>
              <a:t>Tandoc Jr, E. C., Lim, Z. W., &amp; Ling, R. (2018). Defining “fake news” A typology of scholarly definitions. </a:t>
            </a:r>
            <a:r>
              <a:rPr lang="en-US" sz="900" i="1" dirty="0"/>
              <a:t>Digital journalism</a:t>
            </a:r>
            <a:r>
              <a:rPr lang="en-US" sz="900" dirty="0"/>
              <a:t>, </a:t>
            </a:r>
            <a:r>
              <a:rPr lang="en-US" sz="900" i="1" dirty="0"/>
              <a:t>6</a:t>
            </a:r>
            <a:r>
              <a:rPr lang="en-US" sz="900" dirty="0"/>
              <a:t>(2), 137-153.</a:t>
            </a:r>
          </a:p>
          <a:p>
            <a:r>
              <a:rPr lang="en-US" sz="900" dirty="0"/>
              <a:t>Tavassoli, A., &amp; </a:t>
            </a:r>
            <a:r>
              <a:rPr lang="en-US" sz="900" dirty="0" err="1"/>
              <a:t>Ringach</a:t>
            </a:r>
            <a:r>
              <a:rPr lang="en-US" sz="900" dirty="0"/>
              <a:t>, D. L. (2010). When your eyes see more than you do. </a:t>
            </a:r>
            <a:r>
              <a:rPr lang="en-US" sz="900" i="1" dirty="0"/>
              <a:t>Current Biology</a:t>
            </a:r>
            <a:r>
              <a:rPr lang="en-US" sz="900" dirty="0"/>
              <a:t>, </a:t>
            </a:r>
            <a:r>
              <a:rPr lang="en-US" sz="900" i="1" dirty="0"/>
              <a:t>20</a:t>
            </a:r>
            <a:r>
              <a:rPr lang="en-US" sz="900" dirty="0"/>
              <a:t>(3), R93-R94.</a:t>
            </a:r>
          </a:p>
          <a:p>
            <a:r>
              <a:rPr lang="en-US" sz="900" dirty="0"/>
              <a:t>White, B. (2015). World development report 2015: mind, society, and behavior, by the World Bank Group.</a:t>
            </a:r>
          </a:p>
          <a:p>
            <a:r>
              <a:rPr lang="en-US" sz="900" dirty="0"/>
              <a:t>Zhao, H., &amp; Warren, W. H. (2015). On-line and model-based approaches to the visual control of action. </a:t>
            </a:r>
            <a:r>
              <a:rPr lang="en-US" sz="900" i="1" dirty="0"/>
              <a:t>Vision research</a:t>
            </a:r>
            <a:r>
              <a:rPr lang="en-US" sz="900" dirty="0"/>
              <a:t>, </a:t>
            </a:r>
            <a:r>
              <a:rPr lang="en-US" sz="900" i="1" dirty="0"/>
              <a:t>110</a:t>
            </a:r>
            <a:r>
              <a:rPr lang="en-US" sz="900" dirty="0"/>
              <a:t>, 190-202.</a:t>
            </a:r>
          </a:p>
        </p:txBody>
      </p:sp>
      <p:sp>
        <p:nvSpPr>
          <p:cNvPr id="4" name="Slide Number Placeholder 3">
            <a:extLst>
              <a:ext uri="{FF2B5EF4-FFF2-40B4-BE49-F238E27FC236}">
                <a16:creationId xmlns:a16="http://schemas.microsoft.com/office/drawing/2014/main" id="{A6D1EF11-0E47-F50A-AD01-2B4A4B95EFCE}"/>
              </a:ext>
            </a:extLst>
          </p:cNvPr>
          <p:cNvSpPr>
            <a:spLocks noGrp="1"/>
          </p:cNvSpPr>
          <p:nvPr>
            <p:ph type="sldNum" sz="quarter" idx="12"/>
          </p:nvPr>
        </p:nvSpPr>
        <p:spPr/>
        <p:txBody>
          <a:bodyPr/>
          <a:lstStyle/>
          <a:p>
            <a:fld id="{F95E6910-D586-4B1A-BC87-A1DD68C0FBEB}" type="slidenum">
              <a:rPr lang="en-US" smtClean="0"/>
              <a:t>20</a:t>
            </a:fld>
            <a:endParaRPr lang="en-US"/>
          </a:p>
        </p:txBody>
      </p:sp>
      <p:sp>
        <p:nvSpPr>
          <p:cNvPr id="2" name="Title 1">
            <a:extLst>
              <a:ext uri="{FF2B5EF4-FFF2-40B4-BE49-F238E27FC236}">
                <a16:creationId xmlns:a16="http://schemas.microsoft.com/office/drawing/2014/main" id="{EB596302-6D45-7BD3-9B45-5596634AECFC}"/>
              </a:ext>
            </a:extLst>
          </p:cNvPr>
          <p:cNvSpPr>
            <a:spLocks noGrp="1"/>
          </p:cNvSpPr>
          <p:nvPr>
            <p:ph type="title"/>
          </p:nvPr>
        </p:nvSpPr>
        <p:spPr>
          <a:xfrm>
            <a:off x="603682" y="10016"/>
            <a:ext cx="8229600" cy="1325563"/>
          </a:xfrm>
        </p:spPr>
        <p:txBody>
          <a:bodyPr/>
          <a:lstStyle/>
          <a:p>
            <a:r>
              <a:rPr lang="fr-FR" dirty="0"/>
              <a:t>Références</a:t>
            </a:r>
            <a:endParaRPr lang="en-US" dirty="0"/>
          </a:p>
        </p:txBody>
      </p:sp>
      <p:sp>
        <p:nvSpPr>
          <p:cNvPr id="5" name="Footer Placeholder 4">
            <a:extLst>
              <a:ext uri="{FF2B5EF4-FFF2-40B4-BE49-F238E27FC236}">
                <a16:creationId xmlns:a16="http://schemas.microsoft.com/office/drawing/2014/main" id="{FEB3F796-A7D3-FAD6-0836-E2E1F1A156C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02038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8026400" cy="1325563"/>
          </a:xfrm>
        </p:spPr>
        <p:txBody>
          <a:bodyPr anchor="ctr">
            <a:normAutofit/>
          </a:bodyPr>
          <a:lstStyle/>
          <a:p>
            <a:r>
              <a:rPr lang="en-US" dirty="0" err="1">
                <a:cs typeface="Segoe UI" panose="020B0502040204020203" pitchFamily="34" charset="0"/>
              </a:rPr>
              <a:t>Estimer</a:t>
            </a:r>
            <a:r>
              <a:rPr lang="en-US" dirty="0">
                <a:cs typeface="Segoe UI" panose="020B0502040204020203" pitchFamily="34" charset="0"/>
              </a:rPr>
              <a:t> le </a:t>
            </a:r>
            <a:r>
              <a:rPr lang="en-US" dirty="0" err="1">
                <a:cs typeface="Segoe UI" panose="020B0502040204020203" pitchFamily="34" charset="0"/>
              </a:rPr>
              <a:t>vrai</a:t>
            </a:r>
            <a:r>
              <a:rPr lang="en-US" dirty="0">
                <a:cs typeface="Segoe UI" panose="020B0502040204020203" pitchFamily="34" charset="0"/>
              </a:rPr>
              <a:t> état du monde</a:t>
            </a:r>
          </a:p>
        </p:txBody>
      </p:sp>
      <p:sp>
        <p:nvSpPr>
          <p:cNvPr id="3" name="Espace réservé du numéro de diapositive 2"/>
          <p:cNvSpPr>
            <a:spLocks noGrp="1"/>
          </p:cNvSpPr>
          <p:nvPr>
            <p:ph type="sldNum" sz="quarter" idx="12"/>
          </p:nvPr>
        </p:nvSpPr>
        <p:spPr/>
        <p:txBody>
          <a:bodyPr>
            <a:normAutofit/>
          </a:bodyPr>
          <a:lstStyle/>
          <a:p>
            <a:fld id="{6E4CE53B-3A12-47B5-B341-AC2563D5D4A4}" type="slidenum">
              <a:rPr lang="fr-FR" smtClean="0">
                <a:solidFill>
                  <a:schemeClr val="bg1">
                    <a:lumMod val="50000"/>
                  </a:schemeClr>
                </a:solidFill>
                <a:ea typeface="Segoe UI Symbol" panose="020B0502040204020203" pitchFamily="34" charset="0"/>
              </a:rPr>
              <a:t>3</a:t>
            </a:fld>
            <a:endParaRPr lang="fr-FR">
              <a:solidFill>
                <a:schemeClr val="bg1">
                  <a:lumMod val="50000"/>
                </a:schemeClr>
              </a:solidFill>
              <a:ea typeface="Segoe UI Symbol" panose="020B0502040204020203" pitchFamily="34" charset="0"/>
            </a:endParaRPr>
          </a:p>
        </p:txBody>
      </p:sp>
      <p:pic>
        <p:nvPicPr>
          <p:cNvPr id="30" name="Picture 29" descr="A map of the world&#10;&#10;AI-generated content may be incorrect.">
            <a:extLst>
              <a:ext uri="{FF2B5EF4-FFF2-40B4-BE49-F238E27FC236}">
                <a16:creationId xmlns:a16="http://schemas.microsoft.com/office/drawing/2014/main" id="{AF95F921-E9F1-217B-FACC-9A87B97AD97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46618" y="1548561"/>
            <a:ext cx="8174963" cy="4584791"/>
          </a:xfrm>
          <a:prstGeom prst="rect">
            <a:avLst/>
          </a:prstGeom>
        </p:spPr>
      </p:pic>
      <p:sp>
        <p:nvSpPr>
          <p:cNvPr id="65" name="TextBox 64">
            <a:extLst>
              <a:ext uri="{FF2B5EF4-FFF2-40B4-BE49-F238E27FC236}">
                <a16:creationId xmlns:a16="http://schemas.microsoft.com/office/drawing/2014/main" id="{1888EFFC-1195-993F-8209-C9051A92EE66}"/>
              </a:ext>
            </a:extLst>
          </p:cNvPr>
          <p:cNvSpPr txBox="1"/>
          <p:nvPr/>
        </p:nvSpPr>
        <p:spPr>
          <a:xfrm>
            <a:off x="163884" y="6416553"/>
            <a:ext cx="4244622" cy="307777"/>
          </a:xfrm>
          <a:prstGeom prst="rect">
            <a:avLst/>
          </a:prstGeom>
          <a:noFill/>
        </p:spPr>
        <p:txBody>
          <a:bodyPr wrap="square" rtlCol="0">
            <a:spAutoFit/>
          </a:bodyPr>
          <a:lstStyle/>
          <a:p>
            <a:r>
              <a:rPr lang="fr-FR" sz="1400" dirty="0">
                <a:solidFill>
                  <a:schemeClr val="bg2">
                    <a:lumMod val="25000"/>
                  </a:schemeClr>
                </a:solidFill>
              </a:rPr>
              <a:t>Image: CERN Courier – </a:t>
            </a:r>
            <a:r>
              <a:rPr lang="fr-FR" sz="1400" dirty="0" err="1">
                <a:solidFill>
                  <a:schemeClr val="bg2">
                    <a:lumMod val="25000"/>
                  </a:schemeClr>
                </a:solidFill>
              </a:rPr>
              <a:t>Making</a:t>
            </a:r>
            <a:r>
              <a:rPr lang="fr-FR" sz="1400" dirty="0">
                <a:solidFill>
                  <a:schemeClr val="bg2">
                    <a:lumMod val="25000"/>
                  </a:schemeClr>
                </a:solidFill>
              </a:rPr>
              <a:t> </a:t>
            </a:r>
            <a:r>
              <a:rPr lang="fr-FR" sz="1400" dirty="0" err="1">
                <a:solidFill>
                  <a:schemeClr val="bg2">
                    <a:lumMod val="25000"/>
                  </a:schemeClr>
                </a:solidFill>
              </a:rPr>
              <a:t>complexity</a:t>
            </a:r>
            <a:r>
              <a:rPr lang="fr-FR" sz="1400" dirty="0">
                <a:solidFill>
                  <a:schemeClr val="bg2">
                    <a:lumMod val="25000"/>
                  </a:schemeClr>
                </a:solidFill>
              </a:rPr>
              <a:t> </a:t>
            </a:r>
            <a:r>
              <a:rPr lang="fr-FR" sz="1400" dirty="0" err="1">
                <a:solidFill>
                  <a:schemeClr val="bg2">
                    <a:lumMod val="25000"/>
                  </a:schemeClr>
                </a:solidFill>
              </a:rPr>
              <a:t>irrelevant</a:t>
            </a:r>
            <a:endParaRPr lang="en-US" sz="1400" dirty="0">
              <a:solidFill>
                <a:schemeClr val="bg2">
                  <a:lumMod val="25000"/>
                </a:schemeClr>
              </a:solidFill>
            </a:endParaRPr>
          </a:p>
        </p:txBody>
      </p:sp>
      <p:sp>
        <p:nvSpPr>
          <p:cNvPr id="4" name="Footer Placeholder 3">
            <a:extLst>
              <a:ext uri="{FF2B5EF4-FFF2-40B4-BE49-F238E27FC236}">
                <a16:creationId xmlns:a16="http://schemas.microsoft.com/office/drawing/2014/main" id="{35EEB6DB-E7EB-9AE5-EBAF-B427E4344F7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48557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5F354-0D24-3FB5-032A-876E535C18E3}"/>
            </a:ext>
          </a:extLst>
        </p:cNvPr>
        <p:cNvGrpSpPr/>
        <p:nvPr/>
      </p:nvGrpSpPr>
      <p:grpSpPr>
        <a:xfrm>
          <a:off x="0" y="0"/>
          <a:ext cx="0" cy="0"/>
          <a:chOff x="0" y="0"/>
          <a:chExt cx="0" cy="0"/>
        </a:xfrm>
      </p:grpSpPr>
      <p:grpSp>
        <p:nvGrpSpPr>
          <p:cNvPr id="39" name="Groupe 38">
            <a:extLst>
              <a:ext uri="{FF2B5EF4-FFF2-40B4-BE49-F238E27FC236}">
                <a16:creationId xmlns:a16="http://schemas.microsoft.com/office/drawing/2014/main" id="{0A3AA77C-94D3-3918-0103-1E36E91520DF}"/>
              </a:ext>
            </a:extLst>
          </p:cNvPr>
          <p:cNvGrpSpPr>
            <a:grpSpLocks noChangeAspect="1"/>
          </p:cNvGrpSpPr>
          <p:nvPr/>
        </p:nvGrpSpPr>
        <p:grpSpPr>
          <a:xfrm>
            <a:off x="3588945" y="1597944"/>
            <a:ext cx="5119854" cy="3747779"/>
            <a:chOff x="5566623" y="4154672"/>
            <a:chExt cx="900332" cy="659051"/>
          </a:xfrm>
        </p:grpSpPr>
        <p:sp>
          <p:nvSpPr>
            <p:cNvPr id="40" name="Rectangle 39">
              <a:extLst>
                <a:ext uri="{FF2B5EF4-FFF2-40B4-BE49-F238E27FC236}">
                  <a16:creationId xmlns:a16="http://schemas.microsoft.com/office/drawing/2014/main" id="{910BCA33-1109-E711-4C34-92CF3E394836}"/>
                </a:ext>
              </a:extLst>
            </p:cNvPr>
            <p:cNvSpPr/>
            <p:nvPr/>
          </p:nvSpPr>
          <p:spPr>
            <a:xfrm>
              <a:off x="5566623" y="4154672"/>
              <a:ext cx="900332" cy="65905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1" name="Groupe 40">
              <a:extLst>
                <a:ext uri="{FF2B5EF4-FFF2-40B4-BE49-F238E27FC236}">
                  <a16:creationId xmlns:a16="http://schemas.microsoft.com/office/drawing/2014/main" id="{92722119-5735-85C6-6632-B2467417E8CA}"/>
                </a:ext>
              </a:extLst>
            </p:cNvPr>
            <p:cNvGrpSpPr/>
            <p:nvPr/>
          </p:nvGrpSpPr>
          <p:grpSpPr>
            <a:xfrm>
              <a:off x="5669557" y="4333430"/>
              <a:ext cx="694463" cy="301534"/>
              <a:chOff x="2757268" y="2777422"/>
              <a:chExt cx="694463" cy="301534"/>
            </a:xfrm>
          </p:grpSpPr>
          <p:sp>
            <p:nvSpPr>
              <p:cNvPr id="42" name="Rectangle 41">
                <a:extLst>
                  <a:ext uri="{FF2B5EF4-FFF2-40B4-BE49-F238E27FC236}">
                    <a16:creationId xmlns:a16="http://schemas.microsoft.com/office/drawing/2014/main" id="{A2BFD2E9-A313-66CD-4272-3C5E7459CE52}"/>
                  </a:ext>
                </a:extLst>
              </p:cNvPr>
              <p:cNvSpPr/>
              <p:nvPr/>
            </p:nvSpPr>
            <p:spPr>
              <a:xfrm>
                <a:off x="2757268" y="2777422"/>
                <a:ext cx="312772" cy="301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417FD301-AF95-0382-720E-F907664B3D6E}"/>
                  </a:ext>
                </a:extLst>
              </p:cNvPr>
              <p:cNvSpPr/>
              <p:nvPr/>
            </p:nvSpPr>
            <p:spPr>
              <a:xfrm>
                <a:off x="3138959" y="2777422"/>
                <a:ext cx="312772" cy="301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1A183141-CAC4-B875-1702-45E9C037A7C3}"/>
                  </a:ext>
                </a:extLst>
              </p:cNvPr>
              <p:cNvSpPr/>
              <p:nvPr/>
            </p:nvSpPr>
            <p:spPr>
              <a:xfrm>
                <a:off x="2795588" y="282654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C081BB18-ECCF-80F7-7161-F6914EB8353B}"/>
                  </a:ext>
                </a:extLst>
              </p:cNvPr>
              <p:cNvSpPr/>
              <p:nvPr/>
            </p:nvSpPr>
            <p:spPr>
              <a:xfrm>
                <a:off x="2961196" y="284702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9E2A5DA3-0207-7743-5CA5-46E541846CD2}"/>
                  </a:ext>
                </a:extLst>
              </p:cNvPr>
              <p:cNvSpPr/>
              <p:nvPr/>
            </p:nvSpPr>
            <p:spPr>
              <a:xfrm>
                <a:off x="2986437" y="297738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E222D654-90C9-0705-D56F-3B9EA91B937A}"/>
                  </a:ext>
                </a:extLst>
              </p:cNvPr>
              <p:cNvSpPr/>
              <p:nvPr/>
            </p:nvSpPr>
            <p:spPr>
              <a:xfrm>
                <a:off x="2963577" y="291485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632595B4-DA1A-2072-173D-F7E4247F3446}"/>
                  </a:ext>
                </a:extLst>
              </p:cNvPr>
              <p:cNvSpPr/>
              <p:nvPr/>
            </p:nvSpPr>
            <p:spPr>
              <a:xfrm>
                <a:off x="2894658" y="292980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7B6D1BF8-57FD-F561-979D-5D0B025E2246}"/>
                  </a:ext>
                </a:extLst>
              </p:cNvPr>
              <p:cNvSpPr/>
              <p:nvPr/>
            </p:nvSpPr>
            <p:spPr>
              <a:xfrm>
                <a:off x="2895556" y="301016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284873F9-268F-4769-213B-36F7E07C06DD}"/>
                  </a:ext>
                </a:extLst>
              </p:cNvPr>
              <p:cNvSpPr/>
              <p:nvPr/>
            </p:nvSpPr>
            <p:spPr>
              <a:xfrm>
                <a:off x="2812179" y="2959548"/>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62C2C882-9A60-5D70-642D-8BDAD59930ED}"/>
                  </a:ext>
                </a:extLst>
              </p:cNvPr>
              <p:cNvSpPr/>
              <p:nvPr/>
            </p:nvSpPr>
            <p:spPr>
              <a:xfrm>
                <a:off x="3189929" y="282654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77B66F6A-085D-6950-6F8C-0A7A9C21A12D}"/>
                  </a:ext>
                </a:extLst>
              </p:cNvPr>
              <p:cNvSpPr/>
              <p:nvPr/>
            </p:nvSpPr>
            <p:spPr>
              <a:xfrm>
                <a:off x="3293208" y="282403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FE27559E-0A69-BDE3-C3E9-FAE6432227E7}"/>
                  </a:ext>
                </a:extLst>
              </p:cNvPr>
              <p:cNvSpPr/>
              <p:nvPr/>
            </p:nvSpPr>
            <p:spPr>
              <a:xfrm>
                <a:off x="3184570" y="294719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62AAD56E-0269-56ED-1C08-3BDD89938F5D}"/>
                  </a:ext>
                </a:extLst>
              </p:cNvPr>
              <p:cNvSpPr/>
              <p:nvPr/>
            </p:nvSpPr>
            <p:spPr>
              <a:xfrm>
                <a:off x="3260183" y="291247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691AE268-8E9C-83A7-3C20-37C2A7546665}"/>
                  </a:ext>
                </a:extLst>
              </p:cNvPr>
              <p:cNvSpPr/>
              <p:nvPr/>
            </p:nvSpPr>
            <p:spPr>
              <a:xfrm>
                <a:off x="3355732" y="2887099"/>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AC172ACA-0EFD-6595-2ED3-E6C8E847CC77}"/>
                  </a:ext>
                </a:extLst>
              </p:cNvPr>
              <p:cNvSpPr/>
              <p:nvPr/>
            </p:nvSpPr>
            <p:spPr>
              <a:xfrm>
                <a:off x="3360494" y="296767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3DBEC70B-F3A7-32B0-708A-7EED4060FE4B}"/>
                  </a:ext>
                </a:extLst>
              </p:cNvPr>
              <p:cNvSpPr/>
              <p:nvPr/>
            </p:nvSpPr>
            <p:spPr>
              <a:xfrm>
                <a:off x="3289299" y="300552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88936F4C-0941-A6D3-8FDF-BE1FC9802FA4}"/>
                  </a:ext>
                </a:extLst>
              </p:cNvPr>
              <p:cNvSpPr/>
              <p:nvPr/>
            </p:nvSpPr>
            <p:spPr>
              <a:xfrm>
                <a:off x="3201626" y="301679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 name="Titre 1">
            <a:extLst>
              <a:ext uri="{FF2B5EF4-FFF2-40B4-BE49-F238E27FC236}">
                <a16:creationId xmlns:a16="http://schemas.microsoft.com/office/drawing/2014/main" id="{C79C1BD2-F252-F4AE-241E-B29F29F8710C}"/>
              </a:ext>
            </a:extLst>
          </p:cNvPr>
          <p:cNvSpPr>
            <a:spLocks noGrp="1"/>
          </p:cNvSpPr>
          <p:nvPr>
            <p:ph type="title"/>
          </p:nvPr>
        </p:nvSpPr>
        <p:spPr>
          <a:xfrm>
            <a:off x="838200" y="0"/>
            <a:ext cx="8026400" cy="1325563"/>
          </a:xfrm>
        </p:spPr>
        <p:txBody>
          <a:bodyPr anchor="ctr">
            <a:normAutofit fontScale="90000"/>
          </a:bodyPr>
          <a:lstStyle/>
          <a:p>
            <a:r>
              <a:rPr lang="en-US" dirty="0" err="1">
                <a:cs typeface="Segoe UI" panose="020B0502040204020203" pitchFamily="34" charset="0"/>
              </a:rPr>
              <a:t>Estimer</a:t>
            </a:r>
            <a:r>
              <a:rPr lang="en-US" dirty="0">
                <a:cs typeface="Segoe UI" panose="020B0502040204020203" pitchFamily="34" charset="0"/>
              </a:rPr>
              <a:t> le </a:t>
            </a:r>
            <a:r>
              <a:rPr lang="en-US" dirty="0" err="1">
                <a:cs typeface="Segoe UI" panose="020B0502040204020203" pitchFamily="34" charset="0"/>
              </a:rPr>
              <a:t>vrai</a:t>
            </a:r>
            <a:r>
              <a:rPr lang="en-US" dirty="0">
                <a:cs typeface="Segoe UI" panose="020B0502040204020203" pitchFamily="34" charset="0"/>
              </a:rPr>
              <a:t> état </a:t>
            </a:r>
            <a:r>
              <a:rPr lang="en-US" dirty="0" err="1">
                <a:cs typeface="Segoe UI" panose="020B0502040204020203" pitchFamily="34" charset="0"/>
              </a:rPr>
              <a:t>d’une</a:t>
            </a:r>
            <a:r>
              <a:rPr lang="en-US" dirty="0">
                <a:cs typeface="Segoe UI" panose="020B0502040204020203" pitchFamily="34" charset="0"/>
              </a:rPr>
              <a:t> information perceptive </a:t>
            </a:r>
            <a:r>
              <a:rPr lang="en-US" dirty="0" err="1">
                <a:cs typeface="Segoe UI" panose="020B0502040204020203" pitchFamily="34" charset="0"/>
              </a:rPr>
              <a:t>en</a:t>
            </a:r>
            <a:r>
              <a:rPr lang="en-US" dirty="0">
                <a:cs typeface="Segoe UI" panose="020B0502040204020203" pitchFamily="34" charset="0"/>
              </a:rPr>
              <a:t> </a:t>
            </a:r>
            <a:r>
              <a:rPr lang="en-US" dirty="0" err="1">
                <a:cs typeface="Segoe UI" panose="020B0502040204020203" pitchFamily="34" charset="0"/>
              </a:rPr>
              <a:t>laboratoire</a:t>
            </a:r>
            <a:endParaRPr lang="en-US" dirty="0">
              <a:cs typeface="Segoe UI" panose="020B0502040204020203" pitchFamily="34" charset="0"/>
            </a:endParaRPr>
          </a:p>
        </p:txBody>
      </p:sp>
      <p:sp>
        <p:nvSpPr>
          <p:cNvPr id="3" name="Espace réservé du numéro de diapositive 2">
            <a:extLst>
              <a:ext uri="{FF2B5EF4-FFF2-40B4-BE49-F238E27FC236}">
                <a16:creationId xmlns:a16="http://schemas.microsoft.com/office/drawing/2014/main" id="{3DF90FA1-61FA-1408-DA9D-D04ED48749AB}"/>
              </a:ext>
            </a:extLst>
          </p:cNvPr>
          <p:cNvSpPr>
            <a:spLocks noGrp="1"/>
          </p:cNvSpPr>
          <p:nvPr>
            <p:ph type="sldNum" sz="quarter" idx="12"/>
          </p:nvPr>
        </p:nvSpPr>
        <p:spPr/>
        <p:txBody>
          <a:bodyPr>
            <a:normAutofit/>
          </a:bodyPr>
          <a:lstStyle/>
          <a:p>
            <a:fld id="{6E4CE53B-3A12-47B5-B341-AC2563D5D4A4}" type="slidenum">
              <a:rPr lang="fr-FR" smtClean="0">
                <a:solidFill>
                  <a:schemeClr val="bg1">
                    <a:lumMod val="50000"/>
                  </a:schemeClr>
                </a:solidFill>
                <a:ea typeface="Segoe UI Symbol" panose="020B0502040204020203" pitchFamily="34" charset="0"/>
              </a:rPr>
              <a:t>4</a:t>
            </a:fld>
            <a:endParaRPr lang="fr-FR">
              <a:solidFill>
                <a:schemeClr val="bg1">
                  <a:lumMod val="50000"/>
                </a:schemeClr>
              </a:solidFill>
              <a:ea typeface="Segoe UI Symbol" panose="020B0502040204020203" pitchFamily="34" charset="0"/>
            </a:endParaRPr>
          </a:p>
        </p:txBody>
      </p:sp>
      <p:sp>
        <p:nvSpPr>
          <p:cNvPr id="4" name="Footer Placeholder 3">
            <a:extLst>
              <a:ext uri="{FF2B5EF4-FFF2-40B4-BE49-F238E27FC236}">
                <a16:creationId xmlns:a16="http://schemas.microsoft.com/office/drawing/2014/main" id="{70DA6296-EABB-2F2B-AF07-01B7F81621E1}"/>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4292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50C97-D847-2000-24CC-333DF198C1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0A029E-8A90-D7F4-3D6A-157EDC3D6DA4}"/>
              </a:ext>
            </a:extLst>
          </p:cNvPr>
          <p:cNvSpPr>
            <a:spLocks noGrp="1"/>
          </p:cNvSpPr>
          <p:nvPr>
            <p:ph type="title"/>
          </p:nvPr>
        </p:nvSpPr>
        <p:spPr>
          <a:xfrm>
            <a:off x="838200" y="0"/>
            <a:ext cx="8026400" cy="1325563"/>
          </a:xfrm>
        </p:spPr>
        <p:txBody>
          <a:bodyPr anchor="ctr">
            <a:normAutofit fontScale="90000"/>
          </a:bodyPr>
          <a:lstStyle/>
          <a:p>
            <a:r>
              <a:rPr lang="en-US" dirty="0" err="1">
                <a:cs typeface="Segoe UI" panose="020B0502040204020203" pitchFamily="34" charset="0"/>
              </a:rPr>
              <a:t>Estimer</a:t>
            </a:r>
            <a:r>
              <a:rPr lang="en-US" dirty="0">
                <a:cs typeface="Segoe UI" panose="020B0502040204020203" pitchFamily="34" charset="0"/>
              </a:rPr>
              <a:t> le </a:t>
            </a:r>
            <a:r>
              <a:rPr lang="en-US" dirty="0" err="1">
                <a:cs typeface="Segoe UI" panose="020B0502040204020203" pitchFamily="34" charset="0"/>
              </a:rPr>
              <a:t>vrai</a:t>
            </a:r>
            <a:r>
              <a:rPr lang="en-US" dirty="0">
                <a:cs typeface="Segoe UI" panose="020B0502040204020203" pitchFamily="34" charset="0"/>
              </a:rPr>
              <a:t> état </a:t>
            </a:r>
            <a:r>
              <a:rPr lang="en-US" dirty="0" err="1">
                <a:cs typeface="Segoe UI" panose="020B0502040204020203" pitchFamily="34" charset="0"/>
              </a:rPr>
              <a:t>d’une</a:t>
            </a:r>
            <a:r>
              <a:rPr lang="en-US" dirty="0">
                <a:cs typeface="Segoe UI" panose="020B0502040204020203" pitchFamily="34" charset="0"/>
              </a:rPr>
              <a:t> information perceptive </a:t>
            </a:r>
            <a:r>
              <a:rPr lang="en-US" dirty="0" err="1">
                <a:cs typeface="Segoe UI" panose="020B0502040204020203" pitchFamily="34" charset="0"/>
              </a:rPr>
              <a:t>en</a:t>
            </a:r>
            <a:r>
              <a:rPr lang="en-US" dirty="0">
                <a:cs typeface="Segoe UI" panose="020B0502040204020203" pitchFamily="34" charset="0"/>
              </a:rPr>
              <a:t> </a:t>
            </a:r>
            <a:r>
              <a:rPr lang="en-US" dirty="0" err="1">
                <a:cs typeface="Segoe UI" panose="020B0502040204020203" pitchFamily="34" charset="0"/>
              </a:rPr>
              <a:t>laboratoire</a:t>
            </a:r>
            <a:endParaRPr lang="en-US" dirty="0">
              <a:cs typeface="Segoe UI" panose="020B0502040204020203" pitchFamily="34" charset="0"/>
            </a:endParaRPr>
          </a:p>
        </p:txBody>
      </p:sp>
      <p:sp>
        <p:nvSpPr>
          <p:cNvPr id="3" name="Espace réservé du numéro de diapositive 2">
            <a:extLst>
              <a:ext uri="{FF2B5EF4-FFF2-40B4-BE49-F238E27FC236}">
                <a16:creationId xmlns:a16="http://schemas.microsoft.com/office/drawing/2014/main" id="{A2EF9FC2-AF71-844D-AF96-96CCD8CD8500}"/>
              </a:ext>
            </a:extLst>
          </p:cNvPr>
          <p:cNvSpPr>
            <a:spLocks noGrp="1"/>
          </p:cNvSpPr>
          <p:nvPr>
            <p:ph type="sldNum" sz="quarter" idx="12"/>
          </p:nvPr>
        </p:nvSpPr>
        <p:spPr/>
        <p:txBody>
          <a:bodyPr>
            <a:normAutofit/>
          </a:bodyPr>
          <a:lstStyle/>
          <a:p>
            <a:fld id="{6E4CE53B-3A12-47B5-B341-AC2563D5D4A4}" type="slidenum">
              <a:rPr lang="fr-FR" smtClean="0">
                <a:solidFill>
                  <a:schemeClr val="bg1">
                    <a:lumMod val="50000"/>
                  </a:schemeClr>
                </a:solidFill>
                <a:ea typeface="Segoe UI Symbol" panose="020B0502040204020203" pitchFamily="34" charset="0"/>
              </a:rPr>
              <a:t>5</a:t>
            </a:fld>
            <a:endParaRPr lang="fr-FR">
              <a:solidFill>
                <a:schemeClr val="bg1">
                  <a:lumMod val="50000"/>
                </a:schemeClr>
              </a:solidFill>
              <a:ea typeface="Segoe UI Symbol" panose="020B0502040204020203" pitchFamily="34" charset="0"/>
            </a:endParaRPr>
          </a:p>
        </p:txBody>
      </p:sp>
      <p:grpSp>
        <p:nvGrpSpPr>
          <p:cNvPr id="13" name="Group 12">
            <a:extLst>
              <a:ext uri="{FF2B5EF4-FFF2-40B4-BE49-F238E27FC236}">
                <a16:creationId xmlns:a16="http://schemas.microsoft.com/office/drawing/2014/main" id="{9A4C09D3-FE55-F517-FAC7-BA6F1E8853A6}"/>
              </a:ext>
            </a:extLst>
          </p:cNvPr>
          <p:cNvGrpSpPr/>
          <p:nvPr/>
        </p:nvGrpSpPr>
        <p:grpSpPr>
          <a:xfrm>
            <a:off x="2778001" y="1282436"/>
            <a:ext cx="1082475" cy="1787010"/>
            <a:chOff x="712135" y="1282436"/>
            <a:chExt cx="1082475" cy="1787010"/>
          </a:xfrm>
        </p:grpSpPr>
        <p:pic>
          <p:nvPicPr>
            <p:cNvPr id="9" name="Image 8">
              <a:extLst>
                <a:ext uri="{FF2B5EF4-FFF2-40B4-BE49-F238E27FC236}">
                  <a16:creationId xmlns:a16="http://schemas.microsoft.com/office/drawing/2014/main" id="{86CC9DBF-D9EE-6744-DFC3-37602AD55882}"/>
                </a:ext>
              </a:extLst>
            </p:cNvPr>
            <p:cNvPicPr>
              <a:picLocks noChangeAspect="1"/>
            </p:cNvPicPr>
            <p:nvPr/>
          </p:nvPicPr>
          <p:blipFill rotWithShape="1">
            <a:blip r:embed="rId3"/>
            <a:srcRect r="82990" b="1741"/>
            <a:stretch/>
          </p:blipFill>
          <p:spPr>
            <a:xfrm>
              <a:off x="712135" y="1282436"/>
              <a:ext cx="1082475" cy="1787010"/>
            </a:xfrm>
            <a:prstGeom prst="rect">
              <a:avLst/>
            </a:prstGeom>
          </p:spPr>
        </p:pic>
        <p:sp>
          <p:nvSpPr>
            <p:cNvPr id="4" name="TextBox 3">
              <a:extLst>
                <a:ext uri="{FF2B5EF4-FFF2-40B4-BE49-F238E27FC236}">
                  <a16:creationId xmlns:a16="http://schemas.microsoft.com/office/drawing/2014/main" id="{6EB5C60A-A20D-CAB3-D2D1-7ACD1D3BB435}"/>
                </a:ext>
              </a:extLst>
            </p:cNvPr>
            <p:cNvSpPr txBox="1"/>
            <p:nvPr/>
          </p:nvSpPr>
          <p:spPr>
            <a:xfrm>
              <a:off x="838200" y="2524163"/>
              <a:ext cx="897361" cy="430887"/>
            </a:xfrm>
            <a:prstGeom prst="rect">
              <a:avLst/>
            </a:prstGeom>
            <a:solidFill>
              <a:schemeClr val="bg1"/>
            </a:solidFill>
          </p:spPr>
          <p:txBody>
            <a:bodyPr wrap="square" rtlCol="0">
              <a:spAutoFit/>
            </a:bodyPr>
            <a:lstStyle/>
            <a:p>
              <a:pPr algn="ctr"/>
              <a:r>
                <a:rPr lang="fr-FR" sz="1100" dirty="0"/>
                <a:t>Premier stimulus</a:t>
              </a:r>
              <a:endParaRPr lang="en-US" sz="1100" dirty="0"/>
            </a:p>
          </p:txBody>
        </p:sp>
      </p:grpSp>
      <p:sp>
        <p:nvSpPr>
          <p:cNvPr id="20" name="Rectangle 19">
            <a:extLst>
              <a:ext uri="{FF2B5EF4-FFF2-40B4-BE49-F238E27FC236}">
                <a16:creationId xmlns:a16="http://schemas.microsoft.com/office/drawing/2014/main" id="{EF634506-327A-0B93-DE86-D86A1B6D0111}"/>
              </a:ext>
            </a:extLst>
          </p:cNvPr>
          <p:cNvSpPr/>
          <p:nvPr/>
        </p:nvSpPr>
        <p:spPr>
          <a:xfrm>
            <a:off x="2227875" y="6368185"/>
            <a:ext cx="6112366" cy="307777"/>
          </a:xfrm>
          <a:prstGeom prst="rect">
            <a:avLst/>
          </a:prstGeom>
        </p:spPr>
        <p:txBody>
          <a:bodyPr wrap="square">
            <a:spAutoFit/>
          </a:bodyPr>
          <a:lstStyle/>
          <a:p>
            <a:r>
              <a:rPr lang="en-GB" sz="1400" dirty="0">
                <a:solidFill>
                  <a:schemeClr val="bg2">
                    <a:lumMod val="25000"/>
                  </a:schemeClr>
                </a:solidFill>
                <a:ea typeface="Segoe UI Symbol" panose="020B0502040204020203" pitchFamily="34" charset="0"/>
              </a:rPr>
              <a:t>Schulz et al., 2021. </a:t>
            </a:r>
            <a:r>
              <a:rPr lang="en-GB" sz="1400" i="1" dirty="0">
                <a:solidFill>
                  <a:schemeClr val="bg2">
                    <a:lumMod val="25000"/>
                  </a:schemeClr>
                </a:solidFill>
                <a:ea typeface="Segoe UI Symbol" panose="020B0502040204020203" pitchFamily="34" charset="0"/>
              </a:rPr>
              <a:t>Psychological Review</a:t>
            </a:r>
            <a:endParaRPr lang="en-GB" sz="1400" dirty="0">
              <a:solidFill>
                <a:schemeClr val="bg2">
                  <a:lumMod val="25000"/>
                </a:schemeClr>
              </a:solidFill>
              <a:ea typeface="Segoe UI Symbol" panose="020B0502040204020203" pitchFamily="34" charset="0"/>
            </a:endParaRPr>
          </a:p>
        </p:txBody>
      </p:sp>
      <p:grpSp>
        <p:nvGrpSpPr>
          <p:cNvPr id="14" name="Group 13">
            <a:extLst>
              <a:ext uri="{FF2B5EF4-FFF2-40B4-BE49-F238E27FC236}">
                <a16:creationId xmlns:a16="http://schemas.microsoft.com/office/drawing/2014/main" id="{BFC561F3-9AE2-F199-08EF-ECE0835F2B5F}"/>
              </a:ext>
            </a:extLst>
          </p:cNvPr>
          <p:cNvGrpSpPr/>
          <p:nvPr/>
        </p:nvGrpSpPr>
        <p:grpSpPr>
          <a:xfrm>
            <a:off x="4198833" y="1279896"/>
            <a:ext cx="2104123" cy="1787010"/>
            <a:chOff x="2132967" y="1279896"/>
            <a:chExt cx="2104123" cy="1787010"/>
          </a:xfrm>
        </p:grpSpPr>
        <p:pic>
          <p:nvPicPr>
            <p:cNvPr id="38" name="Image 37">
              <a:extLst>
                <a:ext uri="{FF2B5EF4-FFF2-40B4-BE49-F238E27FC236}">
                  <a16:creationId xmlns:a16="http://schemas.microsoft.com/office/drawing/2014/main" id="{10CDD540-A15E-9DCC-E8A5-EB1E6463890D}"/>
                </a:ext>
              </a:extLst>
            </p:cNvPr>
            <p:cNvPicPr>
              <a:picLocks noChangeAspect="1"/>
            </p:cNvPicPr>
            <p:nvPr/>
          </p:nvPicPr>
          <p:blipFill rotWithShape="1">
            <a:blip r:embed="rId3"/>
            <a:srcRect l="16899" r="50037" b="1741"/>
            <a:stretch/>
          </p:blipFill>
          <p:spPr>
            <a:xfrm>
              <a:off x="2132967" y="1279896"/>
              <a:ext cx="2104123" cy="17870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D0DDE0-2A72-8299-83E7-E8ADC829A937}"/>
                    </a:ext>
                  </a:extLst>
                </p:cNvPr>
                <p:cNvSpPr txBox="1"/>
                <p:nvPr/>
              </p:nvSpPr>
              <p:spPr>
                <a:xfrm>
                  <a:off x="2244234" y="2513796"/>
                  <a:ext cx="897361" cy="430887"/>
                </a:xfrm>
                <a:prstGeom prst="rect">
                  <a:avLst/>
                </a:prstGeom>
                <a:solidFill>
                  <a:schemeClr val="bg1"/>
                </a:solidFill>
              </p:spPr>
              <p:txBody>
                <a:bodyPr wrap="square" rtlCol="0">
                  <a:spAutoFit/>
                </a:bodyPr>
                <a:lstStyle/>
                <a:p>
                  <a:pPr algn="ctr"/>
                  <a:r>
                    <a:rPr lang="fr-FR" sz="1100" dirty="0"/>
                    <a:t>Décision initiale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𝐼</m:t>
                          </m:r>
                        </m:sub>
                      </m:sSub>
                    </m:oMath>
                  </a14:m>
                  <a:endParaRPr lang="en-US" sz="1100" dirty="0"/>
                </a:p>
              </p:txBody>
            </p:sp>
          </mc:Choice>
          <mc:Fallback xmlns="">
            <p:sp>
              <p:nvSpPr>
                <p:cNvPr id="6" name="TextBox 5">
                  <a:extLst>
                    <a:ext uri="{FF2B5EF4-FFF2-40B4-BE49-F238E27FC236}">
                      <a16:creationId xmlns:a16="http://schemas.microsoft.com/office/drawing/2014/main" id="{F4D0DDE0-2A72-8299-83E7-E8ADC829A937}"/>
                    </a:ext>
                  </a:extLst>
                </p:cNvPr>
                <p:cNvSpPr txBox="1">
                  <a:spLocks noRot="1" noChangeAspect="1" noMove="1" noResize="1" noEditPoints="1" noAdjustHandles="1" noChangeArrowheads="1" noChangeShapeType="1" noTextEdit="1"/>
                </p:cNvSpPr>
                <p:nvPr/>
              </p:nvSpPr>
              <p:spPr>
                <a:xfrm>
                  <a:off x="2244234" y="2513796"/>
                  <a:ext cx="897361" cy="430887"/>
                </a:xfrm>
                <a:prstGeom prst="rect">
                  <a:avLst/>
                </a:prstGeom>
                <a:blipFill>
                  <a:blip r:embed="rId4"/>
                  <a:stretch>
                    <a:fillRect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8F9A18-AD07-6022-3ED4-E2660E04E512}"/>
                    </a:ext>
                  </a:extLst>
                </p:cNvPr>
                <p:cNvSpPr txBox="1"/>
                <p:nvPr/>
              </p:nvSpPr>
              <p:spPr>
                <a:xfrm>
                  <a:off x="3250775" y="2518885"/>
                  <a:ext cx="897361" cy="430887"/>
                </a:xfrm>
                <a:prstGeom prst="rect">
                  <a:avLst/>
                </a:prstGeom>
                <a:solidFill>
                  <a:schemeClr val="bg1"/>
                </a:solidFill>
              </p:spPr>
              <p:txBody>
                <a:bodyPr wrap="square" rtlCol="0">
                  <a:spAutoFit/>
                </a:bodyPr>
                <a:lstStyle/>
                <a:p>
                  <a:pPr algn="ctr"/>
                  <a:r>
                    <a:rPr lang="fr-FR" sz="1100" dirty="0"/>
                    <a:t>Confiance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𝑐</m:t>
                          </m:r>
                        </m:e>
                        <m:sub>
                          <m:r>
                            <a:rPr lang="fr-FR" sz="1100" b="0" i="1" smtClean="0">
                              <a:latin typeface="Cambria Math" panose="02040503050406030204" pitchFamily="18" charset="0"/>
                            </a:rPr>
                            <m:t>𝐼</m:t>
                          </m:r>
                        </m:sub>
                      </m:sSub>
                    </m:oMath>
                  </a14:m>
                  <a:endParaRPr lang="en-US" sz="1100" dirty="0"/>
                </a:p>
              </p:txBody>
            </p:sp>
          </mc:Choice>
          <mc:Fallback xmlns="">
            <p:sp>
              <p:nvSpPr>
                <p:cNvPr id="7" name="TextBox 6">
                  <a:extLst>
                    <a:ext uri="{FF2B5EF4-FFF2-40B4-BE49-F238E27FC236}">
                      <a16:creationId xmlns:a16="http://schemas.microsoft.com/office/drawing/2014/main" id="{A88F9A18-AD07-6022-3ED4-E2660E04E512}"/>
                    </a:ext>
                  </a:extLst>
                </p:cNvPr>
                <p:cNvSpPr txBox="1">
                  <a:spLocks noRot="1" noChangeAspect="1" noMove="1" noResize="1" noEditPoints="1" noAdjustHandles="1" noChangeArrowheads="1" noChangeShapeType="1" noTextEdit="1"/>
                </p:cNvSpPr>
                <p:nvPr/>
              </p:nvSpPr>
              <p:spPr>
                <a:xfrm>
                  <a:off x="3250775" y="2518885"/>
                  <a:ext cx="897361" cy="430887"/>
                </a:xfrm>
                <a:prstGeom prst="rect">
                  <a:avLst/>
                </a:prstGeom>
                <a:blipFill>
                  <a:blip r:embed="rId5"/>
                  <a:stretch>
                    <a:fillRect t="-1408"/>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F06CEAD-48B7-445F-03C8-7B1E9D452BEA}"/>
              </a:ext>
            </a:extLst>
          </p:cNvPr>
          <p:cNvGrpSpPr/>
          <p:nvPr/>
        </p:nvGrpSpPr>
        <p:grpSpPr>
          <a:xfrm>
            <a:off x="6530672" y="1286343"/>
            <a:ext cx="3352357" cy="1787010"/>
            <a:chOff x="4527020" y="1274780"/>
            <a:chExt cx="3352357" cy="1787010"/>
          </a:xfrm>
        </p:grpSpPr>
        <p:pic>
          <p:nvPicPr>
            <p:cNvPr id="35" name="Image 34">
              <a:extLst>
                <a:ext uri="{FF2B5EF4-FFF2-40B4-BE49-F238E27FC236}">
                  <a16:creationId xmlns:a16="http://schemas.microsoft.com/office/drawing/2014/main" id="{3A220BA4-564E-D80A-45C1-3F074DD5C097}"/>
                </a:ext>
              </a:extLst>
            </p:cNvPr>
            <p:cNvPicPr>
              <a:picLocks noChangeAspect="1"/>
            </p:cNvPicPr>
            <p:nvPr/>
          </p:nvPicPr>
          <p:blipFill rotWithShape="1">
            <a:blip r:embed="rId3"/>
            <a:srcRect l="49796" b="1741"/>
            <a:stretch/>
          </p:blipFill>
          <p:spPr>
            <a:xfrm>
              <a:off x="4684440" y="1274780"/>
              <a:ext cx="3194937" cy="178701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DFD84A-6A7A-F0C7-D102-AF57A14D12D7}"/>
                    </a:ext>
                  </a:extLst>
                </p:cNvPr>
                <p:cNvSpPr txBox="1"/>
                <p:nvPr/>
              </p:nvSpPr>
              <p:spPr>
                <a:xfrm>
                  <a:off x="4527020" y="2508132"/>
                  <a:ext cx="1370768" cy="430887"/>
                </a:xfrm>
                <a:prstGeom prst="rect">
                  <a:avLst/>
                </a:prstGeom>
                <a:solidFill>
                  <a:schemeClr val="bg1"/>
                </a:solidFill>
              </p:spPr>
              <p:txBody>
                <a:bodyPr wrap="square" rtlCol="0">
                  <a:spAutoFit/>
                </a:bodyPr>
                <a:lstStyle/>
                <a:p>
                  <a:pPr algn="ctr"/>
                  <a:r>
                    <a:rPr lang="fr-FR" sz="1100" dirty="0"/>
                    <a:t>Recherche d’informations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𝑟</m:t>
                          </m:r>
                        </m:e>
                        <m:sub>
                          <m:r>
                            <a:rPr lang="fr-FR" sz="1100" b="0" i="1" smtClean="0">
                              <a:latin typeface="Cambria Math" panose="02040503050406030204" pitchFamily="18" charset="0"/>
                            </a:rPr>
                            <m:t>𝐼</m:t>
                          </m:r>
                        </m:sub>
                      </m:sSub>
                    </m:oMath>
                  </a14:m>
                  <a:endParaRPr lang="en-US" sz="1100" dirty="0"/>
                </a:p>
              </p:txBody>
            </p:sp>
          </mc:Choice>
          <mc:Fallback xmlns="">
            <p:sp>
              <p:nvSpPr>
                <p:cNvPr id="8" name="TextBox 7">
                  <a:extLst>
                    <a:ext uri="{FF2B5EF4-FFF2-40B4-BE49-F238E27FC236}">
                      <a16:creationId xmlns:a16="http://schemas.microsoft.com/office/drawing/2014/main" id="{D6DFD84A-6A7A-F0C7-D102-AF57A14D12D7}"/>
                    </a:ext>
                  </a:extLst>
                </p:cNvPr>
                <p:cNvSpPr txBox="1">
                  <a:spLocks noRot="1" noChangeAspect="1" noMove="1" noResize="1" noEditPoints="1" noAdjustHandles="1" noChangeArrowheads="1" noChangeShapeType="1" noTextEdit="1"/>
                </p:cNvSpPr>
                <p:nvPr/>
              </p:nvSpPr>
              <p:spPr>
                <a:xfrm>
                  <a:off x="4527020" y="2508132"/>
                  <a:ext cx="1370768" cy="430887"/>
                </a:xfrm>
                <a:prstGeom prst="rect">
                  <a:avLst/>
                </a:prstGeom>
                <a:blipFill>
                  <a:blip r:embed="rId6"/>
                  <a:stretch>
                    <a:fillRect t="-1408" b="-845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462B32C-6B0F-2B4B-926C-8B243544A55E}"/>
                </a:ext>
              </a:extLst>
            </p:cNvPr>
            <p:cNvSpPr txBox="1"/>
            <p:nvPr/>
          </p:nvSpPr>
          <p:spPr>
            <a:xfrm>
              <a:off x="5845112" y="2518884"/>
              <a:ext cx="897361" cy="430887"/>
            </a:xfrm>
            <a:prstGeom prst="rect">
              <a:avLst/>
            </a:prstGeom>
            <a:solidFill>
              <a:schemeClr val="bg1"/>
            </a:solidFill>
          </p:spPr>
          <p:txBody>
            <a:bodyPr wrap="square" rtlCol="0">
              <a:spAutoFit/>
            </a:bodyPr>
            <a:lstStyle/>
            <a:p>
              <a:pPr algn="ctr"/>
              <a:r>
                <a:rPr lang="fr-FR" sz="1100" dirty="0"/>
                <a:t>Deuxième stimulus</a:t>
              </a:r>
              <a:endParaRPr lang="en-US" sz="11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CB315C-AD7A-35CC-9351-EB18EB195DD0}"/>
                    </a:ext>
                  </a:extLst>
                </p:cNvPr>
                <p:cNvSpPr txBox="1"/>
                <p:nvPr/>
              </p:nvSpPr>
              <p:spPr>
                <a:xfrm>
                  <a:off x="6831184" y="2508640"/>
                  <a:ext cx="897361" cy="430887"/>
                </a:xfrm>
                <a:prstGeom prst="rect">
                  <a:avLst/>
                </a:prstGeom>
                <a:solidFill>
                  <a:schemeClr val="bg1"/>
                </a:solidFill>
              </p:spPr>
              <p:txBody>
                <a:bodyPr wrap="square" rtlCol="0">
                  <a:spAutoFit/>
                </a:bodyPr>
                <a:lstStyle/>
                <a:p>
                  <a:pPr algn="ctr"/>
                  <a:r>
                    <a:rPr lang="fr-FR" sz="1100" dirty="0"/>
                    <a:t>Décision finale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𝐹</m:t>
                          </m:r>
                        </m:sub>
                      </m:sSub>
                    </m:oMath>
                  </a14:m>
                  <a:endParaRPr lang="en-US" sz="1100" dirty="0"/>
                </a:p>
              </p:txBody>
            </p:sp>
          </mc:Choice>
          <mc:Fallback xmlns="">
            <p:sp>
              <p:nvSpPr>
                <p:cNvPr id="12" name="TextBox 11">
                  <a:extLst>
                    <a:ext uri="{FF2B5EF4-FFF2-40B4-BE49-F238E27FC236}">
                      <a16:creationId xmlns:a16="http://schemas.microsoft.com/office/drawing/2014/main" id="{DDCB315C-AD7A-35CC-9351-EB18EB195DD0}"/>
                    </a:ext>
                  </a:extLst>
                </p:cNvPr>
                <p:cNvSpPr txBox="1">
                  <a:spLocks noRot="1" noChangeAspect="1" noMove="1" noResize="1" noEditPoints="1" noAdjustHandles="1" noChangeArrowheads="1" noChangeShapeType="1" noTextEdit="1"/>
                </p:cNvSpPr>
                <p:nvPr/>
              </p:nvSpPr>
              <p:spPr>
                <a:xfrm>
                  <a:off x="6831184" y="2508640"/>
                  <a:ext cx="897361" cy="430887"/>
                </a:xfrm>
                <a:prstGeom prst="rect">
                  <a:avLst/>
                </a:prstGeom>
                <a:blipFill>
                  <a:blip r:embed="rId7"/>
                  <a:stretch>
                    <a:fillRect t="-1408" b="-845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321F0E33-A0A5-A830-283E-823308EE3135}"/>
              </a:ext>
            </a:extLst>
          </p:cNvPr>
          <p:cNvGrpSpPr/>
          <p:nvPr/>
        </p:nvGrpSpPr>
        <p:grpSpPr>
          <a:xfrm>
            <a:off x="2167778" y="3069446"/>
            <a:ext cx="6156097" cy="3358351"/>
            <a:chOff x="101912" y="3069446"/>
            <a:chExt cx="6156097" cy="3358351"/>
          </a:xfrm>
        </p:grpSpPr>
        <p:grpSp>
          <p:nvGrpSpPr>
            <p:cNvPr id="5" name="Groupe 4">
              <a:extLst>
                <a:ext uri="{FF2B5EF4-FFF2-40B4-BE49-F238E27FC236}">
                  <a16:creationId xmlns:a16="http://schemas.microsoft.com/office/drawing/2014/main" id="{49FC96DD-DF40-98D5-2622-EBBB2FDCF6DE}"/>
                </a:ext>
              </a:extLst>
            </p:cNvPr>
            <p:cNvGrpSpPr/>
            <p:nvPr/>
          </p:nvGrpSpPr>
          <p:grpSpPr>
            <a:xfrm>
              <a:off x="101912" y="3069446"/>
              <a:ext cx="6156097" cy="3358351"/>
              <a:chOff x="698812" y="3590146"/>
              <a:chExt cx="6156097" cy="3358351"/>
            </a:xfrm>
          </p:grpSpPr>
          <p:grpSp>
            <p:nvGrpSpPr>
              <p:cNvPr id="27" name="Groupe 26">
                <a:extLst>
                  <a:ext uri="{FF2B5EF4-FFF2-40B4-BE49-F238E27FC236}">
                    <a16:creationId xmlns:a16="http://schemas.microsoft.com/office/drawing/2014/main" id="{5A1A791E-1866-C453-7A46-1A1000FC64A8}"/>
                  </a:ext>
                </a:extLst>
              </p:cNvPr>
              <p:cNvGrpSpPr/>
              <p:nvPr/>
            </p:nvGrpSpPr>
            <p:grpSpPr>
              <a:xfrm>
                <a:off x="698812" y="3590146"/>
                <a:ext cx="2511719" cy="2524442"/>
                <a:chOff x="5111024" y="3536800"/>
                <a:chExt cx="2511719" cy="2524442"/>
              </a:xfrm>
            </p:grpSpPr>
            <p:pic>
              <p:nvPicPr>
                <p:cNvPr id="18" name="Image 17">
                  <a:extLst>
                    <a:ext uri="{FF2B5EF4-FFF2-40B4-BE49-F238E27FC236}">
                      <a16:creationId xmlns:a16="http://schemas.microsoft.com/office/drawing/2014/main" id="{36116E6C-9929-B2F2-2938-42D019FD44AA}"/>
                    </a:ext>
                  </a:extLst>
                </p:cNvPr>
                <p:cNvPicPr>
                  <a:picLocks noChangeAspect="1"/>
                </p:cNvPicPr>
                <p:nvPr/>
              </p:nvPicPr>
              <p:blipFill rotWithShape="1">
                <a:blip r:embed="rId8"/>
                <a:srcRect l="3182" t="10009" r="72497" b="53723"/>
                <a:stretch/>
              </p:blipFill>
              <p:spPr>
                <a:xfrm>
                  <a:off x="5111024" y="3974113"/>
                  <a:ext cx="2511719" cy="2087129"/>
                </a:xfrm>
                <a:prstGeom prst="rect">
                  <a:avLst/>
                </a:prstGeom>
              </p:spPr>
            </p:pic>
            <p:cxnSp>
              <p:nvCxnSpPr>
                <p:cNvPr id="21" name="Connecteur droit avec flèche 20">
                  <a:extLst>
                    <a:ext uri="{FF2B5EF4-FFF2-40B4-BE49-F238E27FC236}">
                      <a16:creationId xmlns:a16="http://schemas.microsoft.com/office/drawing/2014/main" id="{825859C6-6CAF-7321-B4AB-1B6AD7832026}"/>
                    </a:ext>
                  </a:extLst>
                </p:cNvPr>
                <p:cNvCxnSpPr/>
                <p:nvPr/>
              </p:nvCxnSpPr>
              <p:spPr>
                <a:xfrm flipH="1">
                  <a:off x="6286500" y="3536800"/>
                  <a:ext cx="0" cy="36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38917A9-EB74-3C26-D98D-C528E4058234}"/>
                  </a:ext>
                </a:extLst>
              </p:cNvPr>
              <p:cNvSpPr/>
              <p:nvPr/>
            </p:nvSpPr>
            <p:spPr>
              <a:xfrm>
                <a:off x="758909" y="6640720"/>
                <a:ext cx="6096000" cy="307777"/>
              </a:xfrm>
              <a:prstGeom prst="rect">
                <a:avLst/>
              </a:prstGeom>
            </p:spPr>
            <p:txBody>
              <a:bodyPr>
                <a:spAutoFit/>
              </a:bodyPr>
              <a:lstStyle/>
              <a:p>
                <a:r>
                  <a:rPr lang="en-GB" sz="1400" dirty="0">
                    <a:solidFill>
                      <a:schemeClr val="bg2">
                        <a:lumMod val="25000"/>
                      </a:schemeClr>
                    </a:solidFill>
                    <a:ea typeface="Segoe UI Symbol" panose="020B0502040204020203" pitchFamily="34" charset="0"/>
                  </a:rPr>
                  <a:t>Fleming and Daw, 2017. </a:t>
                </a:r>
                <a:r>
                  <a:rPr lang="en-GB" sz="1400" i="1" dirty="0">
                    <a:solidFill>
                      <a:schemeClr val="bg2">
                        <a:lumMod val="25000"/>
                      </a:schemeClr>
                    </a:solidFill>
                    <a:ea typeface="Segoe UI Symbol" panose="020B0502040204020203" pitchFamily="34" charset="0"/>
                  </a:rPr>
                  <a:t>Psychological Review</a:t>
                </a:r>
              </a:p>
            </p:txBody>
          </p:sp>
        </p:grpSp>
        <p:sp>
          <p:nvSpPr>
            <p:cNvPr id="16" name="TextBox 15">
              <a:extLst>
                <a:ext uri="{FF2B5EF4-FFF2-40B4-BE49-F238E27FC236}">
                  <a16:creationId xmlns:a16="http://schemas.microsoft.com/office/drawing/2014/main" id="{3BD37B29-441D-F3A2-EDB7-9D2B9B641DEC}"/>
                </a:ext>
              </a:extLst>
            </p:cNvPr>
            <p:cNvSpPr txBox="1"/>
            <p:nvPr/>
          </p:nvSpPr>
          <p:spPr>
            <a:xfrm>
              <a:off x="744233" y="3537642"/>
              <a:ext cx="1082475" cy="476726"/>
            </a:xfrm>
            <a:prstGeom prst="roundRect">
              <a:avLst/>
            </a:prstGeom>
            <a:solidFill>
              <a:schemeClr val="tx1"/>
            </a:solidFill>
          </p:spPr>
          <p:txBody>
            <a:bodyPr wrap="square" rtlCol="0">
              <a:spAutoFit/>
            </a:bodyPr>
            <a:lstStyle/>
            <a:p>
              <a:pPr algn="ctr"/>
              <a:r>
                <a:rPr lang="fr-FR" sz="1100" dirty="0">
                  <a:solidFill>
                    <a:schemeClr val="bg1"/>
                  </a:solidFill>
                </a:rPr>
                <a:t>Etat du monde (d)</a:t>
              </a:r>
              <a:endParaRPr lang="en-US" sz="1100" dirty="0">
                <a:solidFill>
                  <a:schemeClr val="bg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65C16F-AFE9-9D53-7797-675914A94EFC}"/>
                    </a:ext>
                  </a:extLst>
                </p:cNvPr>
                <p:cNvSpPr txBox="1"/>
                <p:nvPr/>
              </p:nvSpPr>
              <p:spPr>
                <a:xfrm>
                  <a:off x="700846" y="4174181"/>
                  <a:ext cx="1194250" cy="476726"/>
                </a:xfrm>
                <a:prstGeom prst="roundRect">
                  <a:avLst/>
                </a:prstGeom>
                <a:solidFill>
                  <a:schemeClr val="bg1">
                    <a:lumMod val="65000"/>
                  </a:schemeClr>
                </a:solidFill>
              </p:spPr>
              <p:txBody>
                <a:bodyPr wrap="square" rtlCol="0">
                  <a:spAutoFit/>
                </a:bodyPr>
                <a:lstStyle/>
                <a:p>
                  <a:pPr algn="ctr"/>
                  <a:r>
                    <a:rPr lang="fr-FR" sz="1100" dirty="0">
                      <a:solidFill>
                        <a:schemeClr val="bg1"/>
                      </a:solidFill>
                    </a:rPr>
                    <a:t>Variable de décision (</a:t>
                  </a:r>
                  <a14:m>
                    <m:oMath xmlns:m="http://schemas.openxmlformats.org/officeDocument/2006/math">
                      <m:sSub>
                        <m:sSubPr>
                          <m:ctrlPr>
                            <a:rPr lang="fr-FR" sz="1100" i="1" smtClean="0">
                              <a:solidFill>
                                <a:schemeClr val="bg1"/>
                              </a:solidFill>
                              <a:latin typeface="Cambria Math" panose="02040503050406030204" pitchFamily="18" charset="0"/>
                            </a:rPr>
                          </m:ctrlPr>
                        </m:sSubPr>
                        <m:e>
                          <m:r>
                            <a:rPr lang="fr-FR" sz="1100" b="0" i="1" smtClean="0">
                              <a:solidFill>
                                <a:schemeClr val="bg1"/>
                              </a:solidFill>
                              <a:latin typeface="Cambria Math" panose="02040503050406030204" pitchFamily="18" charset="0"/>
                            </a:rPr>
                            <m:t>𝑋</m:t>
                          </m:r>
                        </m:e>
                        <m:sub>
                          <m:r>
                            <a:rPr lang="fr-FR" sz="1100" b="0" i="1" smtClean="0">
                              <a:solidFill>
                                <a:schemeClr val="bg1"/>
                              </a:solidFill>
                              <a:latin typeface="Cambria Math" panose="02040503050406030204" pitchFamily="18" charset="0"/>
                            </a:rPr>
                            <m:t>𝑎𝑐𝑡</m:t>
                          </m:r>
                        </m:sub>
                      </m:sSub>
                    </m:oMath>
                  </a14:m>
                  <a:r>
                    <a:rPr lang="en-US" sz="1100" dirty="0">
                      <a:solidFill>
                        <a:schemeClr val="bg1"/>
                      </a:solidFill>
                    </a:rPr>
                    <a:t>)</a:t>
                  </a:r>
                </a:p>
              </p:txBody>
            </p:sp>
          </mc:Choice>
          <mc:Fallback xmlns="">
            <p:sp>
              <p:nvSpPr>
                <p:cNvPr id="17" name="TextBox 16">
                  <a:extLst>
                    <a:ext uri="{FF2B5EF4-FFF2-40B4-BE49-F238E27FC236}">
                      <a16:creationId xmlns:a16="http://schemas.microsoft.com/office/drawing/2014/main" id="{CD65C16F-AFE9-9D53-7797-675914A94EFC}"/>
                    </a:ext>
                  </a:extLst>
                </p:cNvPr>
                <p:cNvSpPr txBox="1">
                  <a:spLocks noRot="1" noChangeAspect="1" noMove="1" noResize="1" noEditPoints="1" noAdjustHandles="1" noChangeArrowheads="1" noChangeShapeType="1" noTextEdit="1"/>
                </p:cNvSpPr>
                <p:nvPr/>
              </p:nvSpPr>
              <p:spPr>
                <a:xfrm>
                  <a:off x="700846" y="4174181"/>
                  <a:ext cx="1194250" cy="476726"/>
                </a:xfrm>
                <a:prstGeom prst="roundRect">
                  <a:avLst/>
                </a:prstGeom>
                <a:blipFill>
                  <a:blip r:embed="rId9"/>
                  <a:stretch>
                    <a:fillRect b="-384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75ED865-4BF4-9D01-518F-185B51DC894A}"/>
                </a:ext>
              </a:extLst>
            </p:cNvPr>
            <p:cNvSpPr txBox="1"/>
            <p:nvPr/>
          </p:nvSpPr>
          <p:spPr>
            <a:xfrm>
              <a:off x="186621" y="5011862"/>
              <a:ext cx="1028450" cy="306467"/>
            </a:xfrm>
            <a:prstGeom prst="roundRect">
              <a:avLst/>
            </a:prstGeom>
            <a:solidFill>
              <a:schemeClr val="bg1"/>
            </a:solidFill>
          </p:spPr>
          <p:txBody>
            <a:bodyPr wrap="square" rtlCol="0">
              <a:spAutoFit/>
            </a:bodyPr>
            <a:lstStyle/>
            <a:p>
              <a:pPr algn="ctr"/>
              <a:r>
                <a:rPr lang="fr-FR" sz="1200" dirty="0"/>
                <a:t>Action (a)</a:t>
              </a:r>
              <a:endParaRPr lang="en-US" sz="12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DB96BFD-BC2A-9E27-E24B-E988772BB152}"/>
                    </a:ext>
                  </a:extLst>
                </p:cNvPr>
                <p:cNvSpPr txBox="1"/>
                <p:nvPr/>
              </p:nvSpPr>
              <p:spPr>
                <a:xfrm>
                  <a:off x="1450293" y="4921650"/>
                  <a:ext cx="1017161" cy="476726"/>
                </a:xfrm>
                <a:prstGeom prst="roundRect">
                  <a:avLst/>
                </a:prstGeom>
                <a:solidFill>
                  <a:schemeClr val="bg1"/>
                </a:solidFill>
              </p:spPr>
              <p:txBody>
                <a:bodyPr wrap="square" rtlCol="0">
                  <a:spAutoFit/>
                </a:bodyPr>
                <a:lstStyle/>
                <a:p>
                  <a:pPr algn="ctr"/>
                  <a:r>
                    <a:rPr lang="fr-FR" sz="1100" dirty="0"/>
                    <a:t>Conf  = </a:t>
                  </a:r>
                  <a14:m>
                    <m:oMath xmlns:m="http://schemas.openxmlformats.org/officeDocument/2006/math">
                      <m:sSub>
                        <m:sSubPr>
                          <m:ctrlPr>
                            <a:rPr lang="fr-FR" sz="1100" i="1" smtClean="0">
                              <a:solidFill>
                                <a:schemeClr val="tx1"/>
                              </a:solidFill>
                              <a:latin typeface="Cambria Math" panose="02040503050406030204" pitchFamily="18" charset="0"/>
                            </a:rPr>
                          </m:ctrlPr>
                        </m:sSubPr>
                        <m:e>
                          <m:r>
                            <a:rPr lang="fr-FR" sz="1100" b="0" i="1" smtClean="0">
                              <a:solidFill>
                                <a:schemeClr val="tx1"/>
                              </a:solidFill>
                              <a:latin typeface="Cambria Math" panose="02040503050406030204" pitchFamily="18" charset="0"/>
                            </a:rPr>
                            <m:t>𝑃</m:t>
                          </m:r>
                          <m:r>
                            <a:rPr lang="fr-FR" sz="1100" b="0" i="1" smtClean="0">
                              <a:solidFill>
                                <a:schemeClr val="tx1"/>
                              </a:solidFill>
                              <a:latin typeface="Cambria Math" panose="02040503050406030204" pitchFamily="18" charset="0"/>
                            </a:rPr>
                            <m:t>(</m:t>
                          </m:r>
                          <m:r>
                            <a:rPr lang="fr-FR" sz="1100" b="0" i="1" smtClean="0">
                              <a:solidFill>
                                <a:schemeClr val="tx1"/>
                              </a:solidFill>
                              <a:latin typeface="Cambria Math" panose="02040503050406030204" pitchFamily="18" charset="0"/>
                            </a:rPr>
                            <m:t>𝑐𝑜𝑟𝑟𝑒𝑐𝑡</m:t>
                          </m:r>
                          <m:r>
                            <a:rPr lang="fr-FR" sz="1100" b="0" i="1" smtClean="0">
                              <a:solidFill>
                                <a:schemeClr val="tx1"/>
                              </a:solidFill>
                              <a:latin typeface="Cambria Math" panose="02040503050406030204" pitchFamily="18" charset="0"/>
                            </a:rPr>
                            <m:t>|</m:t>
                          </m:r>
                          <m:r>
                            <a:rPr lang="fr-FR" sz="1100" i="1">
                              <a:solidFill>
                                <a:schemeClr val="tx1"/>
                              </a:solidFill>
                              <a:latin typeface="Cambria Math" panose="02040503050406030204" pitchFamily="18" charset="0"/>
                            </a:rPr>
                            <m:t>𝑋</m:t>
                          </m:r>
                        </m:e>
                        <m:sub>
                          <m:r>
                            <a:rPr lang="fr-FR" sz="1100" i="1">
                              <a:solidFill>
                                <a:schemeClr val="tx1"/>
                              </a:solidFill>
                              <a:latin typeface="Cambria Math" panose="02040503050406030204" pitchFamily="18" charset="0"/>
                            </a:rPr>
                            <m:t>𝑎𝑐𝑡</m:t>
                          </m:r>
                        </m:sub>
                      </m:sSub>
                      <m:r>
                        <a:rPr lang="fr-FR" sz="1100" b="0" i="1" smtClean="0">
                          <a:solidFill>
                            <a:schemeClr val="tx1"/>
                          </a:solidFill>
                          <a:latin typeface="Cambria Math" panose="02040503050406030204" pitchFamily="18" charset="0"/>
                        </a:rPr>
                        <m:t>)</m:t>
                      </m:r>
                    </m:oMath>
                  </a14:m>
                  <a:endParaRPr lang="en-US" sz="1100" dirty="0"/>
                </a:p>
              </p:txBody>
            </p:sp>
          </mc:Choice>
          <mc:Fallback xmlns="">
            <p:sp>
              <p:nvSpPr>
                <p:cNvPr id="22" name="TextBox 21">
                  <a:extLst>
                    <a:ext uri="{FF2B5EF4-FFF2-40B4-BE49-F238E27FC236}">
                      <a16:creationId xmlns:a16="http://schemas.microsoft.com/office/drawing/2014/main" id="{7DB96BFD-BC2A-9E27-E24B-E988772BB152}"/>
                    </a:ext>
                  </a:extLst>
                </p:cNvPr>
                <p:cNvSpPr txBox="1">
                  <a:spLocks noRot="1" noChangeAspect="1" noMove="1" noResize="1" noEditPoints="1" noAdjustHandles="1" noChangeArrowheads="1" noChangeShapeType="1" noTextEdit="1"/>
                </p:cNvSpPr>
                <p:nvPr/>
              </p:nvSpPr>
              <p:spPr>
                <a:xfrm>
                  <a:off x="1450293" y="4921650"/>
                  <a:ext cx="1017161" cy="476726"/>
                </a:xfrm>
                <a:prstGeom prst="roundRect">
                  <a:avLst/>
                </a:prstGeom>
                <a:blipFill>
                  <a:blip r:embed="rId10"/>
                  <a:stretch>
                    <a:fillRect l="-2395" r="-4192"/>
                  </a:stretch>
                </a:blipFill>
              </p:spPr>
              <p:txBody>
                <a:bodyPr/>
                <a:lstStyle/>
                <a:p>
                  <a:r>
                    <a:rPr lang="en-US">
                      <a:noFill/>
                    </a:rPr>
                    <a:t> </a:t>
                  </a:r>
                </a:p>
              </p:txBody>
            </p:sp>
          </mc:Fallback>
        </mc:AlternateContent>
      </p:grpSp>
      <p:sp>
        <p:nvSpPr>
          <p:cNvPr id="10" name="Footer Placeholder 9">
            <a:extLst>
              <a:ext uri="{FF2B5EF4-FFF2-40B4-BE49-F238E27FC236}">
                <a16:creationId xmlns:a16="http://schemas.microsoft.com/office/drawing/2014/main" id="{FD8AF24E-9B8F-4B39-6A1F-713F2536BBC5}"/>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161446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411B-5C67-2B46-DB14-5596CEE2DD5A}"/>
            </a:ext>
          </a:extLst>
        </p:cNvPr>
        <p:cNvGrpSpPr/>
        <p:nvPr/>
      </p:nvGrpSpPr>
      <p:grpSpPr>
        <a:xfrm>
          <a:off x="0" y="0"/>
          <a:ext cx="0" cy="0"/>
          <a:chOff x="0" y="0"/>
          <a:chExt cx="0" cy="0"/>
        </a:xfrm>
      </p:grpSpPr>
      <p:pic>
        <p:nvPicPr>
          <p:cNvPr id="4" name="Image 37">
            <a:extLst>
              <a:ext uri="{FF2B5EF4-FFF2-40B4-BE49-F238E27FC236}">
                <a16:creationId xmlns:a16="http://schemas.microsoft.com/office/drawing/2014/main" id="{032BFCA2-B40A-23AC-DD17-EB324D3035BD}"/>
              </a:ext>
            </a:extLst>
          </p:cNvPr>
          <p:cNvPicPr>
            <a:picLocks noChangeAspect="1"/>
          </p:cNvPicPr>
          <p:nvPr/>
        </p:nvPicPr>
        <p:blipFill rotWithShape="1">
          <a:blip r:embed="rId3"/>
          <a:srcRect l="16899" r="50037" b="1741"/>
          <a:stretch/>
        </p:blipFill>
        <p:spPr>
          <a:xfrm>
            <a:off x="4162430" y="2661036"/>
            <a:ext cx="2104123" cy="1787010"/>
          </a:xfrm>
          <a:prstGeom prst="rect">
            <a:avLst/>
          </a:prstGeom>
        </p:spPr>
      </p:pic>
      <p:sp>
        <p:nvSpPr>
          <p:cNvPr id="62" name="TextBox 61">
            <a:extLst>
              <a:ext uri="{FF2B5EF4-FFF2-40B4-BE49-F238E27FC236}">
                <a16:creationId xmlns:a16="http://schemas.microsoft.com/office/drawing/2014/main" id="{0E609414-02B3-947D-0E03-837104BA3CD9}"/>
              </a:ext>
            </a:extLst>
          </p:cNvPr>
          <p:cNvSpPr txBox="1"/>
          <p:nvPr/>
        </p:nvSpPr>
        <p:spPr>
          <a:xfrm>
            <a:off x="3479800" y="4756908"/>
            <a:ext cx="7302496" cy="1737360"/>
          </a:xfrm>
          <a:prstGeom prst="roundRect">
            <a:avLst/>
          </a:prstGeom>
          <a:noFill/>
          <a:ln w="19050">
            <a:solidFill>
              <a:schemeClr val="tx1"/>
            </a:solidFill>
          </a:ln>
        </p:spPr>
        <p:txBody>
          <a:bodyPr wrap="square" rtlCol="0">
            <a:spAutoFit/>
          </a:bodyPr>
          <a:lstStyle/>
          <a:p>
            <a:endParaRPr lang="en-US" dirty="0"/>
          </a:p>
        </p:txBody>
      </p:sp>
      <p:sp>
        <p:nvSpPr>
          <p:cNvPr id="61" name="TextBox 60">
            <a:extLst>
              <a:ext uri="{FF2B5EF4-FFF2-40B4-BE49-F238E27FC236}">
                <a16:creationId xmlns:a16="http://schemas.microsoft.com/office/drawing/2014/main" id="{12C28BD7-B57E-4CC3-43E4-30153AEFC1A1}"/>
              </a:ext>
            </a:extLst>
          </p:cNvPr>
          <p:cNvSpPr txBox="1"/>
          <p:nvPr/>
        </p:nvSpPr>
        <p:spPr>
          <a:xfrm>
            <a:off x="3479800" y="2633975"/>
            <a:ext cx="7302496" cy="2011680"/>
          </a:xfrm>
          <a:prstGeom prst="roundRect">
            <a:avLst/>
          </a:prstGeom>
          <a:noFill/>
          <a:ln w="19050">
            <a:solidFill>
              <a:schemeClr val="tx1"/>
            </a:solidFill>
          </a:ln>
        </p:spPr>
        <p:txBody>
          <a:bodyPr wrap="square" rtlCol="0">
            <a:spAutoFit/>
          </a:bodyPr>
          <a:lstStyle/>
          <a:p>
            <a:endParaRPr lang="en-US" dirty="0"/>
          </a:p>
        </p:txBody>
      </p:sp>
      <p:sp>
        <p:nvSpPr>
          <p:cNvPr id="2" name="Titre 1">
            <a:extLst>
              <a:ext uri="{FF2B5EF4-FFF2-40B4-BE49-F238E27FC236}">
                <a16:creationId xmlns:a16="http://schemas.microsoft.com/office/drawing/2014/main" id="{D50A9AB4-B3E5-708B-4EFA-AA172B20D95F}"/>
              </a:ext>
            </a:extLst>
          </p:cNvPr>
          <p:cNvSpPr>
            <a:spLocks noGrp="1"/>
          </p:cNvSpPr>
          <p:nvPr>
            <p:ph type="title"/>
          </p:nvPr>
        </p:nvSpPr>
        <p:spPr>
          <a:xfrm>
            <a:off x="838200" y="0"/>
            <a:ext cx="8026400" cy="1325563"/>
          </a:xfrm>
        </p:spPr>
        <p:txBody>
          <a:bodyPr anchor="ctr">
            <a:normAutofit/>
          </a:bodyPr>
          <a:lstStyle/>
          <a:p>
            <a:r>
              <a:rPr lang="en-US" dirty="0" err="1">
                <a:cs typeface="Segoe UI" panose="020B0502040204020203" pitchFamily="34" charset="0"/>
              </a:rPr>
              <a:t>Estimer</a:t>
            </a:r>
            <a:r>
              <a:rPr lang="en-US" dirty="0">
                <a:cs typeface="Segoe UI" panose="020B0502040204020203" pitchFamily="34" charset="0"/>
              </a:rPr>
              <a:t> le </a:t>
            </a:r>
            <a:r>
              <a:rPr lang="en-US" dirty="0" err="1">
                <a:cs typeface="Segoe UI" panose="020B0502040204020203" pitchFamily="34" charset="0"/>
              </a:rPr>
              <a:t>vrai</a:t>
            </a:r>
            <a:r>
              <a:rPr lang="en-US" dirty="0">
                <a:cs typeface="Segoe UI" panose="020B0502040204020203" pitchFamily="34" charset="0"/>
              </a:rPr>
              <a:t> état </a:t>
            </a:r>
            <a:r>
              <a:rPr lang="en-US" dirty="0" err="1">
                <a:cs typeface="Segoe UI" panose="020B0502040204020203" pitchFamily="34" charset="0"/>
              </a:rPr>
              <a:t>d’une</a:t>
            </a:r>
            <a:r>
              <a:rPr lang="en-US" dirty="0">
                <a:cs typeface="Segoe UI" panose="020B0502040204020203" pitchFamily="34" charset="0"/>
              </a:rPr>
              <a:t> information</a:t>
            </a:r>
          </a:p>
        </p:txBody>
      </p:sp>
      <p:sp>
        <p:nvSpPr>
          <p:cNvPr id="3" name="Espace réservé du numéro de diapositive 2">
            <a:extLst>
              <a:ext uri="{FF2B5EF4-FFF2-40B4-BE49-F238E27FC236}">
                <a16:creationId xmlns:a16="http://schemas.microsoft.com/office/drawing/2014/main" id="{369E40B6-AB66-7679-D2AE-FB6DD54BF6F0}"/>
              </a:ext>
            </a:extLst>
          </p:cNvPr>
          <p:cNvSpPr>
            <a:spLocks noGrp="1"/>
          </p:cNvSpPr>
          <p:nvPr>
            <p:ph type="sldNum" sz="quarter" idx="12"/>
          </p:nvPr>
        </p:nvSpPr>
        <p:spPr/>
        <p:txBody>
          <a:bodyPr>
            <a:normAutofit/>
          </a:bodyPr>
          <a:lstStyle/>
          <a:p>
            <a:fld id="{6E4CE53B-3A12-47B5-B341-AC2563D5D4A4}" type="slidenum">
              <a:rPr lang="fr-FR" smtClean="0">
                <a:solidFill>
                  <a:schemeClr val="bg1">
                    <a:lumMod val="50000"/>
                  </a:schemeClr>
                </a:solidFill>
                <a:ea typeface="Segoe UI Symbol" panose="020B0502040204020203" pitchFamily="34" charset="0"/>
              </a:rPr>
              <a:t>6</a:t>
            </a:fld>
            <a:endParaRPr lang="fr-FR" dirty="0">
              <a:solidFill>
                <a:schemeClr val="bg1">
                  <a:lumMod val="50000"/>
                </a:schemeClr>
              </a:solidFill>
              <a:ea typeface="Segoe UI Symbol" panose="020B0502040204020203" pitchFamily="34" charset="0"/>
            </a:endParaRPr>
          </a:p>
        </p:txBody>
      </p:sp>
      <p:grpSp>
        <p:nvGrpSpPr>
          <p:cNvPr id="24" name="Group 23">
            <a:extLst>
              <a:ext uri="{FF2B5EF4-FFF2-40B4-BE49-F238E27FC236}">
                <a16:creationId xmlns:a16="http://schemas.microsoft.com/office/drawing/2014/main" id="{719CD8FB-D669-49A5-2CD9-B7D1BD195081}"/>
              </a:ext>
            </a:extLst>
          </p:cNvPr>
          <p:cNvGrpSpPr/>
          <p:nvPr/>
        </p:nvGrpSpPr>
        <p:grpSpPr>
          <a:xfrm>
            <a:off x="7131048" y="4887308"/>
            <a:ext cx="3352357" cy="1515838"/>
            <a:chOff x="4527020" y="1545952"/>
            <a:chExt cx="3352357" cy="1515838"/>
          </a:xfrm>
        </p:grpSpPr>
        <p:pic>
          <p:nvPicPr>
            <p:cNvPr id="25" name="Image 34">
              <a:extLst>
                <a:ext uri="{FF2B5EF4-FFF2-40B4-BE49-F238E27FC236}">
                  <a16:creationId xmlns:a16="http://schemas.microsoft.com/office/drawing/2014/main" id="{AFB7AD77-70FB-6651-9C67-1D83484E66D2}"/>
                </a:ext>
              </a:extLst>
            </p:cNvPr>
            <p:cNvPicPr>
              <a:picLocks noChangeAspect="1"/>
            </p:cNvPicPr>
            <p:nvPr/>
          </p:nvPicPr>
          <p:blipFill rotWithShape="1">
            <a:blip r:embed="rId3"/>
            <a:srcRect l="49796" t="14910" b="1741"/>
            <a:stretch>
              <a:fillRect/>
            </a:stretch>
          </p:blipFill>
          <p:spPr>
            <a:xfrm>
              <a:off x="4684440" y="1545952"/>
              <a:ext cx="3194937" cy="151583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A097445-122E-3055-0F7A-B2EA2019EA9B}"/>
                    </a:ext>
                  </a:extLst>
                </p:cNvPr>
                <p:cNvSpPr txBox="1"/>
                <p:nvPr/>
              </p:nvSpPr>
              <p:spPr>
                <a:xfrm>
                  <a:off x="4527020" y="2508132"/>
                  <a:ext cx="1370768" cy="430887"/>
                </a:xfrm>
                <a:prstGeom prst="rect">
                  <a:avLst/>
                </a:prstGeom>
                <a:solidFill>
                  <a:schemeClr val="bg1"/>
                </a:solidFill>
              </p:spPr>
              <p:txBody>
                <a:bodyPr wrap="square" rtlCol="0">
                  <a:spAutoFit/>
                </a:bodyPr>
                <a:lstStyle/>
                <a:p>
                  <a:pPr algn="ctr"/>
                  <a:r>
                    <a:rPr lang="fr-FR" sz="1100" dirty="0"/>
                    <a:t>Recherche d’informations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𝑟</m:t>
                          </m:r>
                        </m:e>
                        <m:sub>
                          <m:r>
                            <a:rPr lang="fr-FR" sz="1100" b="0" i="1" smtClean="0">
                              <a:latin typeface="Cambria Math" panose="02040503050406030204" pitchFamily="18" charset="0"/>
                            </a:rPr>
                            <m:t>𝐼</m:t>
                          </m:r>
                        </m:sub>
                      </m:sSub>
                    </m:oMath>
                  </a14:m>
                  <a:endParaRPr lang="en-US" sz="1100" dirty="0"/>
                </a:p>
              </p:txBody>
            </p:sp>
          </mc:Choice>
          <mc:Fallback xmlns="">
            <p:sp>
              <p:nvSpPr>
                <p:cNvPr id="26" name="TextBox 25">
                  <a:extLst>
                    <a:ext uri="{FF2B5EF4-FFF2-40B4-BE49-F238E27FC236}">
                      <a16:creationId xmlns:a16="http://schemas.microsoft.com/office/drawing/2014/main" id="{4A097445-122E-3055-0F7A-B2EA2019EA9B}"/>
                    </a:ext>
                  </a:extLst>
                </p:cNvPr>
                <p:cNvSpPr txBox="1">
                  <a:spLocks noRot="1" noChangeAspect="1" noMove="1" noResize="1" noEditPoints="1" noAdjustHandles="1" noChangeArrowheads="1" noChangeShapeType="1" noTextEdit="1"/>
                </p:cNvSpPr>
                <p:nvPr/>
              </p:nvSpPr>
              <p:spPr>
                <a:xfrm>
                  <a:off x="4527020" y="2508132"/>
                  <a:ext cx="1370768" cy="430887"/>
                </a:xfrm>
                <a:prstGeom prst="rect">
                  <a:avLst/>
                </a:prstGeom>
                <a:blipFill>
                  <a:blip r:embed="rId4"/>
                  <a:stretch>
                    <a:fillRect t="-1429" b="-10000"/>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3126299-BBC5-F8C1-7D39-14BEB6B61FF7}"/>
                </a:ext>
              </a:extLst>
            </p:cNvPr>
            <p:cNvSpPr txBox="1"/>
            <p:nvPr/>
          </p:nvSpPr>
          <p:spPr>
            <a:xfrm>
              <a:off x="5845112" y="2518884"/>
              <a:ext cx="897361" cy="430887"/>
            </a:xfrm>
            <a:prstGeom prst="rect">
              <a:avLst/>
            </a:prstGeom>
            <a:solidFill>
              <a:schemeClr val="bg1"/>
            </a:solidFill>
          </p:spPr>
          <p:txBody>
            <a:bodyPr wrap="square" rtlCol="0">
              <a:spAutoFit/>
            </a:bodyPr>
            <a:lstStyle/>
            <a:p>
              <a:pPr algn="ctr"/>
              <a:r>
                <a:rPr lang="fr-FR" sz="1100" dirty="0"/>
                <a:t>Deuxième stimulus</a:t>
              </a:r>
              <a:endParaRPr lang="en-US" sz="11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D25453-188D-C7CC-5D08-E1E6B8CCDD8D}"/>
                    </a:ext>
                  </a:extLst>
                </p:cNvPr>
                <p:cNvSpPr txBox="1"/>
                <p:nvPr/>
              </p:nvSpPr>
              <p:spPr>
                <a:xfrm>
                  <a:off x="6831184" y="2508640"/>
                  <a:ext cx="897361" cy="430887"/>
                </a:xfrm>
                <a:prstGeom prst="rect">
                  <a:avLst/>
                </a:prstGeom>
                <a:solidFill>
                  <a:schemeClr val="bg1"/>
                </a:solidFill>
              </p:spPr>
              <p:txBody>
                <a:bodyPr wrap="square" rtlCol="0">
                  <a:spAutoFit/>
                </a:bodyPr>
                <a:lstStyle/>
                <a:p>
                  <a:pPr algn="ctr"/>
                  <a:r>
                    <a:rPr lang="fr-FR" sz="1100" dirty="0"/>
                    <a:t>Décision finale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𝐹</m:t>
                          </m:r>
                        </m:sub>
                      </m:sSub>
                    </m:oMath>
                  </a14:m>
                  <a:endParaRPr lang="en-US" sz="1100" dirty="0"/>
                </a:p>
              </p:txBody>
            </p:sp>
          </mc:Choice>
          <mc:Fallback xmlns="">
            <p:sp>
              <p:nvSpPr>
                <p:cNvPr id="29" name="TextBox 28">
                  <a:extLst>
                    <a:ext uri="{FF2B5EF4-FFF2-40B4-BE49-F238E27FC236}">
                      <a16:creationId xmlns:a16="http://schemas.microsoft.com/office/drawing/2014/main" id="{29D25453-188D-C7CC-5D08-E1E6B8CCDD8D}"/>
                    </a:ext>
                  </a:extLst>
                </p:cNvPr>
                <p:cNvSpPr txBox="1">
                  <a:spLocks noRot="1" noChangeAspect="1" noMove="1" noResize="1" noEditPoints="1" noAdjustHandles="1" noChangeArrowheads="1" noChangeShapeType="1" noTextEdit="1"/>
                </p:cNvSpPr>
                <p:nvPr/>
              </p:nvSpPr>
              <p:spPr>
                <a:xfrm>
                  <a:off x="6831184" y="2508640"/>
                  <a:ext cx="897361" cy="430887"/>
                </a:xfrm>
                <a:prstGeom prst="rect">
                  <a:avLst/>
                </a:prstGeom>
                <a:blipFill>
                  <a:blip r:embed="rId5"/>
                  <a:stretch>
                    <a:fillRect t="-1429" b="-10000"/>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6D825CDC-4C32-9C4C-6E21-A7038BB9BB67}"/>
              </a:ext>
            </a:extLst>
          </p:cNvPr>
          <p:cNvCxnSpPr/>
          <p:nvPr/>
        </p:nvCxnSpPr>
        <p:spPr>
          <a:xfrm>
            <a:off x="5270961" y="4923211"/>
            <a:ext cx="0" cy="4269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17B4E91-1371-17FB-B1B0-08D6C5B69AFB}"/>
              </a:ext>
            </a:extLst>
          </p:cNvPr>
          <p:cNvCxnSpPr>
            <a:cxnSpLocks/>
          </p:cNvCxnSpPr>
          <p:nvPr/>
        </p:nvCxnSpPr>
        <p:spPr>
          <a:xfrm>
            <a:off x="6629963" y="4849465"/>
            <a:ext cx="404187" cy="34325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ADE52DE2-10BD-D7B7-1F63-3B75C371826E}"/>
              </a:ext>
            </a:extLst>
          </p:cNvPr>
          <p:cNvSpPr txBox="1"/>
          <p:nvPr/>
        </p:nvSpPr>
        <p:spPr>
          <a:xfrm>
            <a:off x="4057434" y="5446398"/>
            <a:ext cx="2385848" cy="369332"/>
          </a:xfrm>
          <a:prstGeom prst="rect">
            <a:avLst/>
          </a:prstGeom>
          <a:noFill/>
          <a:ln>
            <a:solidFill>
              <a:schemeClr val="tx1"/>
            </a:solidFill>
          </a:ln>
        </p:spPr>
        <p:txBody>
          <a:bodyPr wrap="square" rtlCol="0">
            <a:spAutoFit/>
          </a:bodyPr>
          <a:lstStyle/>
          <a:p>
            <a:pPr algn="ctr"/>
            <a:r>
              <a:rPr lang="fr-FR" dirty="0"/>
              <a:t>Succès/échec</a:t>
            </a:r>
            <a:endParaRPr lang="en-US" dirty="0"/>
          </a:p>
        </p:txBody>
      </p:sp>
      <p:grpSp>
        <p:nvGrpSpPr>
          <p:cNvPr id="60" name="Group 59">
            <a:extLst>
              <a:ext uri="{FF2B5EF4-FFF2-40B4-BE49-F238E27FC236}">
                <a16:creationId xmlns:a16="http://schemas.microsoft.com/office/drawing/2014/main" id="{C25818F5-3589-C13C-0EE5-3808E8AF5BB8}"/>
              </a:ext>
            </a:extLst>
          </p:cNvPr>
          <p:cNvGrpSpPr/>
          <p:nvPr/>
        </p:nvGrpSpPr>
        <p:grpSpPr>
          <a:xfrm>
            <a:off x="4088524" y="2750773"/>
            <a:ext cx="2385849" cy="1776248"/>
            <a:chOff x="4088524" y="1383993"/>
            <a:chExt cx="2385849" cy="1776248"/>
          </a:xfrm>
        </p:grpSpPr>
        <p:sp>
          <p:nvSpPr>
            <p:cNvPr id="10" name="Rectangle 9">
              <a:extLst>
                <a:ext uri="{FF2B5EF4-FFF2-40B4-BE49-F238E27FC236}">
                  <a16:creationId xmlns:a16="http://schemas.microsoft.com/office/drawing/2014/main" id="{2D171028-561D-C30A-4203-BB532844665D}"/>
                </a:ext>
              </a:extLst>
            </p:cNvPr>
            <p:cNvSpPr/>
            <p:nvPr/>
          </p:nvSpPr>
          <p:spPr>
            <a:xfrm>
              <a:off x="4088524" y="1383993"/>
              <a:ext cx="2385849" cy="1776248"/>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DD02A30-F180-2666-E0B1-B0C00C697FCA}"/>
                </a:ext>
              </a:extLst>
            </p:cNvPr>
            <p:cNvSpPr/>
            <p:nvPr/>
          </p:nvSpPr>
          <p:spPr>
            <a:xfrm>
              <a:off x="4310100" y="2775406"/>
              <a:ext cx="1829901" cy="154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55752698-6219-CD26-B52B-8DB723905F48}"/>
                </a:ext>
              </a:extLst>
            </p:cNvPr>
            <p:cNvGrpSpPr/>
            <p:nvPr/>
          </p:nvGrpSpPr>
          <p:grpSpPr>
            <a:xfrm>
              <a:off x="4310100" y="2599521"/>
              <a:ext cx="1956453" cy="266699"/>
              <a:chOff x="4310100" y="2599521"/>
              <a:chExt cx="1956453" cy="26669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316AFD-C6FE-BF2A-109D-4550DCE5CFC2}"/>
                      </a:ext>
                    </a:extLst>
                  </p:cNvPr>
                  <p:cNvSpPr txBox="1"/>
                  <p:nvPr/>
                </p:nvSpPr>
                <p:spPr>
                  <a:xfrm>
                    <a:off x="4310100" y="2599521"/>
                    <a:ext cx="897361" cy="261610"/>
                  </a:xfrm>
                  <a:prstGeom prst="rect">
                    <a:avLst/>
                  </a:prstGeom>
                  <a:solidFill>
                    <a:schemeClr val="bg1"/>
                  </a:solidFill>
                </p:spPr>
                <p:txBody>
                  <a:bodyPr wrap="square" rtlCol="0">
                    <a:spAutoFit/>
                  </a:bodyPr>
                  <a:lstStyle/>
                  <a:p>
                    <a:pPr algn="ctr"/>
                    <a:r>
                      <a:rPr lang="fr-FR" sz="1100" dirty="0"/>
                      <a:t>Décision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𝑎</m:t>
                            </m:r>
                          </m:e>
                          <m:sub>
                            <m:r>
                              <a:rPr lang="fr-FR" sz="1100" b="0" i="1" smtClean="0">
                                <a:latin typeface="Cambria Math" panose="02040503050406030204" pitchFamily="18" charset="0"/>
                              </a:rPr>
                              <m:t>𝐼</m:t>
                            </m:r>
                          </m:sub>
                        </m:sSub>
                      </m:oMath>
                    </a14:m>
                    <a:endParaRPr lang="en-US" sz="1100" dirty="0"/>
                  </a:p>
                </p:txBody>
              </p:sp>
            </mc:Choice>
            <mc:Fallback xmlns="">
              <p:sp>
                <p:nvSpPr>
                  <p:cNvPr id="6" name="TextBox 5">
                    <a:extLst>
                      <a:ext uri="{FF2B5EF4-FFF2-40B4-BE49-F238E27FC236}">
                        <a16:creationId xmlns:a16="http://schemas.microsoft.com/office/drawing/2014/main" id="{A4316AFD-C6FE-BF2A-109D-4550DCE5CFC2}"/>
                      </a:ext>
                    </a:extLst>
                  </p:cNvPr>
                  <p:cNvSpPr txBox="1">
                    <a:spLocks noRot="1" noChangeAspect="1" noMove="1" noResize="1" noEditPoints="1" noAdjustHandles="1" noChangeArrowheads="1" noChangeShapeType="1" noTextEdit="1"/>
                  </p:cNvSpPr>
                  <p:nvPr/>
                </p:nvSpPr>
                <p:spPr>
                  <a:xfrm>
                    <a:off x="4310100" y="2599521"/>
                    <a:ext cx="897361" cy="261610"/>
                  </a:xfrm>
                  <a:prstGeom prst="rect">
                    <a:avLst/>
                  </a:prstGeom>
                  <a:blipFill>
                    <a:blip r:embed="rId7"/>
                    <a:stretch>
                      <a:fillRect t="-2326"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8D347E-472D-30A2-E372-C2AC956325BC}"/>
                      </a:ext>
                    </a:extLst>
                  </p:cNvPr>
                  <p:cNvSpPr txBox="1"/>
                  <p:nvPr/>
                </p:nvSpPr>
                <p:spPr>
                  <a:xfrm>
                    <a:off x="5260012" y="2604610"/>
                    <a:ext cx="1006541" cy="261610"/>
                  </a:xfrm>
                  <a:prstGeom prst="rect">
                    <a:avLst/>
                  </a:prstGeom>
                  <a:solidFill>
                    <a:schemeClr val="bg1"/>
                  </a:solidFill>
                </p:spPr>
                <p:txBody>
                  <a:bodyPr wrap="square" rtlCol="0">
                    <a:spAutoFit/>
                  </a:bodyPr>
                  <a:lstStyle/>
                  <a:p>
                    <a:pPr algn="ctr"/>
                    <a:r>
                      <a:rPr lang="fr-FR" sz="1100" dirty="0"/>
                      <a:t>Confiance </a:t>
                    </a:r>
                    <a14:m>
                      <m:oMath xmlns:m="http://schemas.openxmlformats.org/officeDocument/2006/math">
                        <m:sSub>
                          <m:sSubPr>
                            <m:ctrlPr>
                              <a:rPr lang="fr-FR" sz="1100" i="1" smtClean="0">
                                <a:latin typeface="Cambria Math" panose="02040503050406030204" pitchFamily="18" charset="0"/>
                              </a:rPr>
                            </m:ctrlPr>
                          </m:sSubPr>
                          <m:e>
                            <m:r>
                              <a:rPr lang="fr-FR" sz="1100" b="0" i="1" smtClean="0">
                                <a:latin typeface="Cambria Math" panose="02040503050406030204" pitchFamily="18" charset="0"/>
                              </a:rPr>
                              <m:t>𝑐</m:t>
                            </m:r>
                          </m:e>
                          <m:sub>
                            <m:r>
                              <a:rPr lang="fr-FR" sz="1100" b="0" i="1" smtClean="0">
                                <a:latin typeface="Cambria Math" panose="02040503050406030204" pitchFamily="18" charset="0"/>
                              </a:rPr>
                              <m:t>𝐼</m:t>
                            </m:r>
                          </m:sub>
                        </m:sSub>
                      </m:oMath>
                    </a14:m>
                    <a:endParaRPr lang="en-US" sz="1100" dirty="0"/>
                  </a:p>
                </p:txBody>
              </p:sp>
            </mc:Choice>
            <mc:Fallback xmlns="">
              <p:sp>
                <p:nvSpPr>
                  <p:cNvPr id="7" name="TextBox 6">
                    <a:extLst>
                      <a:ext uri="{FF2B5EF4-FFF2-40B4-BE49-F238E27FC236}">
                        <a16:creationId xmlns:a16="http://schemas.microsoft.com/office/drawing/2014/main" id="{A98D347E-472D-30A2-E372-C2AC956325BC}"/>
                      </a:ext>
                    </a:extLst>
                  </p:cNvPr>
                  <p:cNvSpPr txBox="1">
                    <a:spLocks noRot="1" noChangeAspect="1" noMove="1" noResize="1" noEditPoints="1" noAdjustHandles="1" noChangeArrowheads="1" noChangeShapeType="1" noTextEdit="1"/>
                  </p:cNvSpPr>
                  <p:nvPr/>
                </p:nvSpPr>
                <p:spPr>
                  <a:xfrm>
                    <a:off x="5260012" y="2604610"/>
                    <a:ext cx="1006541" cy="261610"/>
                  </a:xfrm>
                  <a:prstGeom prst="rect">
                    <a:avLst/>
                  </a:prstGeom>
                  <a:blipFill>
                    <a:blip r:embed="rId8"/>
                    <a:stretch>
                      <a:fillRect t="-2326" b="-13953"/>
                    </a:stretch>
                  </a:blipFill>
                </p:spPr>
                <p:txBody>
                  <a:bodyPr/>
                  <a:lstStyle/>
                  <a:p>
                    <a:r>
                      <a:rPr lang="en-US">
                        <a:noFill/>
                      </a:rPr>
                      <a:t> </a:t>
                    </a:r>
                  </a:p>
                </p:txBody>
              </p:sp>
            </mc:Fallback>
          </mc:AlternateContent>
        </p:grpSp>
      </p:grpSp>
      <p:sp>
        <p:nvSpPr>
          <p:cNvPr id="63" name="TextBox 62">
            <a:extLst>
              <a:ext uri="{FF2B5EF4-FFF2-40B4-BE49-F238E27FC236}">
                <a16:creationId xmlns:a16="http://schemas.microsoft.com/office/drawing/2014/main" id="{E9E334F5-4A1A-B3FE-C8B0-AEA80CB6C9D0}"/>
              </a:ext>
            </a:extLst>
          </p:cNvPr>
          <p:cNvSpPr txBox="1"/>
          <p:nvPr/>
        </p:nvSpPr>
        <p:spPr>
          <a:xfrm>
            <a:off x="3479800" y="1229475"/>
            <a:ext cx="7302496" cy="1280160"/>
          </a:xfrm>
          <a:prstGeom prst="roundRect">
            <a:avLst/>
          </a:prstGeom>
          <a:noFill/>
          <a:ln w="19050">
            <a:solidFill>
              <a:schemeClr val="tx1"/>
            </a:solidFill>
          </a:ln>
        </p:spPr>
        <p:txBody>
          <a:bodyPr wrap="square" rtlCol="0">
            <a:spAutoFit/>
          </a:bodyPr>
          <a:lstStyle/>
          <a:p>
            <a:pPr algn="ctr"/>
            <a:r>
              <a:rPr lang="fr-FR" sz="8000" dirty="0"/>
              <a:t>?</a:t>
            </a:r>
            <a:endParaRPr lang="en-US" sz="8000" dirty="0"/>
          </a:p>
        </p:txBody>
      </p:sp>
      <p:sp>
        <p:nvSpPr>
          <p:cNvPr id="64" name="TextBox 63">
            <a:extLst>
              <a:ext uri="{FF2B5EF4-FFF2-40B4-BE49-F238E27FC236}">
                <a16:creationId xmlns:a16="http://schemas.microsoft.com/office/drawing/2014/main" id="{16D0C784-BEDF-43AD-C34D-F3DDD72876B5}"/>
              </a:ext>
            </a:extLst>
          </p:cNvPr>
          <p:cNvSpPr txBox="1"/>
          <p:nvPr/>
        </p:nvSpPr>
        <p:spPr>
          <a:xfrm>
            <a:off x="220222" y="3454231"/>
            <a:ext cx="3155128" cy="369332"/>
          </a:xfrm>
          <a:prstGeom prst="rect">
            <a:avLst/>
          </a:prstGeom>
          <a:noFill/>
        </p:spPr>
        <p:txBody>
          <a:bodyPr wrap="square" rtlCol="0">
            <a:spAutoFit/>
          </a:bodyPr>
          <a:lstStyle/>
          <a:p>
            <a:pPr algn="ctr"/>
            <a:r>
              <a:rPr lang="fr-FR" dirty="0"/>
              <a:t>Comportement/verbalisation</a:t>
            </a:r>
            <a:endParaRPr lang="en-US" dirty="0"/>
          </a:p>
        </p:txBody>
      </p:sp>
      <p:sp>
        <p:nvSpPr>
          <p:cNvPr id="65" name="TextBox 64">
            <a:extLst>
              <a:ext uri="{FF2B5EF4-FFF2-40B4-BE49-F238E27FC236}">
                <a16:creationId xmlns:a16="http://schemas.microsoft.com/office/drawing/2014/main" id="{8540DB47-7398-0AAD-15D5-CB7474747E98}"/>
              </a:ext>
            </a:extLst>
          </p:cNvPr>
          <p:cNvSpPr txBox="1"/>
          <p:nvPr/>
        </p:nvSpPr>
        <p:spPr>
          <a:xfrm>
            <a:off x="220222" y="5440922"/>
            <a:ext cx="3155128" cy="369332"/>
          </a:xfrm>
          <a:prstGeom prst="rect">
            <a:avLst/>
          </a:prstGeom>
          <a:noFill/>
        </p:spPr>
        <p:txBody>
          <a:bodyPr wrap="square" rtlCol="0">
            <a:spAutoFit/>
          </a:bodyPr>
          <a:lstStyle/>
          <a:p>
            <a:pPr algn="ctr"/>
            <a:r>
              <a:rPr lang="fr-FR" dirty="0"/>
              <a:t>Conséquences</a:t>
            </a:r>
            <a:endParaRPr lang="en-US" dirty="0"/>
          </a:p>
        </p:txBody>
      </p:sp>
      <p:sp>
        <p:nvSpPr>
          <p:cNvPr id="66" name="TextBox 65">
            <a:extLst>
              <a:ext uri="{FF2B5EF4-FFF2-40B4-BE49-F238E27FC236}">
                <a16:creationId xmlns:a16="http://schemas.microsoft.com/office/drawing/2014/main" id="{6139B331-7403-E685-2FB9-5E7E6F37A3FA}"/>
              </a:ext>
            </a:extLst>
          </p:cNvPr>
          <p:cNvSpPr txBox="1"/>
          <p:nvPr/>
        </p:nvSpPr>
        <p:spPr>
          <a:xfrm>
            <a:off x="324672" y="1684889"/>
            <a:ext cx="3155128" cy="369332"/>
          </a:xfrm>
          <a:prstGeom prst="rect">
            <a:avLst/>
          </a:prstGeom>
          <a:noFill/>
        </p:spPr>
        <p:txBody>
          <a:bodyPr wrap="square" rtlCol="0">
            <a:spAutoFit/>
          </a:bodyPr>
          <a:lstStyle/>
          <a:p>
            <a:pPr algn="ctr"/>
            <a:r>
              <a:rPr lang="fr-FR" dirty="0"/>
              <a:t>Source</a:t>
            </a:r>
            <a:endParaRPr lang="en-US" dirty="0"/>
          </a:p>
        </p:txBody>
      </p:sp>
      <p:sp>
        <p:nvSpPr>
          <p:cNvPr id="5" name="Footer Placeholder 4">
            <a:extLst>
              <a:ext uri="{FF2B5EF4-FFF2-40B4-BE49-F238E27FC236}">
                <a16:creationId xmlns:a16="http://schemas.microsoft.com/office/drawing/2014/main" id="{3A558518-0D92-7146-0262-5E9C26E6265D}"/>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22276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1" grpId="0" animBg="1"/>
      <p:bldP spid="36" grpId="0" animBg="1"/>
      <p:bldP spid="63" grpId="0" animBg="1"/>
      <p:bldP spid="64"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F764F-B0D6-D285-8869-6A5B4078896F}"/>
              </a:ext>
            </a:extLst>
          </p:cNvPr>
          <p:cNvSpPr>
            <a:spLocks noGrp="1"/>
          </p:cNvSpPr>
          <p:nvPr>
            <p:ph type="title"/>
          </p:nvPr>
        </p:nvSpPr>
        <p:spPr/>
        <p:txBody>
          <a:bodyPr>
            <a:normAutofit/>
          </a:bodyPr>
          <a:lstStyle/>
          <a:p>
            <a:r>
              <a:rPr lang="en-US" dirty="0" err="1">
                <a:cs typeface="Segoe UI" panose="020B0502040204020203" pitchFamily="34" charset="0"/>
              </a:rPr>
              <a:t>Estimer</a:t>
            </a:r>
            <a:r>
              <a:rPr lang="en-US" dirty="0">
                <a:cs typeface="Segoe UI" panose="020B0502040204020203" pitchFamily="34" charset="0"/>
              </a:rPr>
              <a:t> le </a:t>
            </a:r>
            <a:r>
              <a:rPr lang="en-US" dirty="0" err="1">
                <a:cs typeface="Segoe UI" panose="020B0502040204020203" pitchFamily="34" charset="0"/>
              </a:rPr>
              <a:t>vrai</a:t>
            </a:r>
            <a:r>
              <a:rPr lang="en-US" dirty="0">
                <a:cs typeface="Segoe UI" panose="020B0502040204020203" pitchFamily="34" charset="0"/>
              </a:rPr>
              <a:t> état du monde: </a:t>
            </a:r>
            <a:r>
              <a:rPr lang="en-US" dirty="0" err="1">
                <a:cs typeface="Segoe UI" panose="020B0502040204020203" pitchFamily="34" charset="0"/>
              </a:rPr>
              <a:t>Rôle</a:t>
            </a:r>
            <a:r>
              <a:rPr lang="en-US" dirty="0">
                <a:cs typeface="Segoe UI" panose="020B0502040204020203" pitchFamily="34" charset="0"/>
              </a:rPr>
              <a:t> de la m</a:t>
            </a:r>
            <a:r>
              <a:rPr lang="fr-FR" dirty="0" err="1"/>
              <a:t>étacognition</a:t>
            </a:r>
            <a:endParaRPr lang="en-US" dirty="0"/>
          </a:p>
        </p:txBody>
      </p:sp>
      <p:sp>
        <p:nvSpPr>
          <p:cNvPr id="3" name="Content Placeholder 2">
            <a:extLst>
              <a:ext uri="{FF2B5EF4-FFF2-40B4-BE49-F238E27FC236}">
                <a16:creationId xmlns:a16="http://schemas.microsoft.com/office/drawing/2014/main" id="{4005D92D-EFB7-1B58-E680-8AAA5DDFAB11}"/>
              </a:ext>
            </a:extLst>
          </p:cNvPr>
          <p:cNvSpPr>
            <a:spLocks noGrp="1"/>
          </p:cNvSpPr>
          <p:nvPr>
            <p:ph idx="1"/>
          </p:nvPr>
        </p:nvSpPr>
        <p:spPr>
          <a:xfrm>
            <a:off x="305268" y="1334402"/>
            <a:ext cx="5623479" cy="1693336"/>
          </a:xfrm>
        </p:spPr>
        <p:txBody>
          <a:bodyPr anchor="ctr">
            <a:noAutofit/>
          </a:bodyPr>
          <a:lstStyle/>
          <a:p>
            <a:pPr marL="0" indent="0">
              <a:spcAft>
                <a:spcPts val="600"/>
              </a:spcAft>
              <a:buNone/>
            </a:pPr>
            <a:r>
              <a:rPr lang="fr-FR" sz="2000" dirty="0"/>
              <a:t>La </a:t>
            </a:r>
            <a:r>
              <a:rPr lang="fr-FR" sz="2000" dirty="0">
                <a:solidFill>
                  <a:srgbClr val="0070C0"/>
                </a:solidFill>
              </a:rPr>
              <a:t>métacognition</a:t>
            </a:r>
            <a:r>
              <a:rPr lang="fr-FR" sz="2000" dirty="0"/>
              <a:t> désigne </a:t>
            </a:r>
            <a:r>
              <a:rPr lang="fr-FR" sz="2000" b="1" dirty="0">
                <a:solidFill>
                  <a:srgbClr val="0070C0"/>
                </a:solidFill>
              </a:rPr>
              <a:t>l’ensemble des processus par lesquels un individu forme des croyances sur ses propres opérations mentales </a:t>
            </a:r>
            <a:r>
              <a:rPr lang="fr-FR" sz="2000" dirty="0"/>
              <a:t>et évalue l’efficacité de ses actions cognitives. </a:t>
            </a:r>
          </a:p>
        </p:txBody>
      </p:sp>
      <p:sp>
        <p:nvSpPr>
          <p:cNvPr id="4" name="Slide Number Placeholder 3">
            <a:extLst>
              <a:ext uri="{FF2B5EF4-FFF2-40B4-BE49-F238E27FC236}">
                <a16:creationId xmlns:a16="http://schemas.microsoft.com/office/drawing/2014/main" id="{3325BD2B-5878-6BD5-6DDB-F65D6B55F6A5}"/>
              </a:ext>
            </a:extLst>
          </p:cNvPr>
          <p:cNvSpPr>
            <a:spLocks noGrp="1"/>
          </p:cNvSpPr>
          <p:nvPr>
            <p:ph type="sldNum" sz="quarter" idx="12"/>
          </p:nvPr>
        </p:nvSpPr>
        <p:spPr/>
        <p:txBody>
          <a:bodyPr/>
          <a:lstStyle/>
          <a:p>
            <a:fld id="{F95E6910-D586-4B1A-BC87-A1DD68C0FBEB}" type="slidenum">
              <a:rPr lang="en-US" smtClean="0"/>
              <a:t>7</a:t>
            </a:fld>
            <a:endParaRPr lang="en-US"/>
          </a:p>
        </p:txBody>
      </p:sp>
      <p:sp>
        <p:nvSpPr>
          <p:cNvPr id="5" name="TextBox 4">
            <a:extLst>
              <a:ext uri="{FF2B5EF4-FFF2-40B4-BE49-F238E27FC236}">
                <a16:creationId xmlns:a16="http://schemas.microsoft.com/office/drawing/2014/main" id="{23DB869E-BE62-BE04-8451-60D7CBEADDAA}"/>
              </a:ext>
            </a:extLst>
          </p:cNvPr>
          <p:cNvSpPr txBox="1"/>
          <p:nvPr/>
        </p:nvSpPr>
        <p:spPr>
          <a:xfrm>
            <a:off x="101327" y="6445955"/>
            <a:ext cx="4617155" cy="307777"/>
          </a:xfrm>
          <a:prstGeom prst="rect">
            <a:avLst/>
          </a:prstGeom>
          <a:noFill/>
        </p:spPr>
        <p:txBody>
          <a:bodyPr wrap="square" rtlCol="0">
            <a:spAutoFit/>
          </a:bodyPr>
          <a:lstStyle/>
          <a:p>
            <a:r>
              <a:rPr lang="fr-FR" sz="1400" dirty="0"/>
              <a:t>Fleming, 2024. </a:t>
            </a:r>
            <a:r>
              <a:rPr lang="fr-FR" sz="1400" i="1" dirty="0" err="1"/>
              <a:t>Annual</a:t>
            </a:r>
            <a:r>
              <a:rPr lang="fr-FR" sz="1400" i="1" dirty="0"/>
              <a:t> </a:t>
            </a:r>
            <a:r>
              <a:rPr lang="fr-FR" sz="1400" i="1" dirty="0" err="1"/>
              <a:t>Review</a:t>
            </a:r>
            <a:r>
              <a:rPr lang="fr-FR" sz="1400" i="1" dirty="0"/>
              <a:t> of Psychology</a:t>
            </a:r>
            <a:endParaRPr lang="en-US" sz="1400" dirty="0"/>
          </a:p>
        </p:txBody>
      </p:sp>
      <p:sp>
        <p:nvSpPr>
          <p:cNvPr id="8" name="TextBox 7">
            <a:extLst>
              <a:ext uri="{FF2B5EF4-FFF2-40B4-BE49-F238E27FC236}">
                <a16:creationId xmlns:a16="http://schemas.microsoft.com/office/drawing/2014/main" id="{740D10DE-FEBB-9339-7C7C-65927BD81980}"/>
              </a:ext>
            </a:extLst>
          </p:cNvPr>
          <p:cNvSpPr txBox="1"/>
          <p:nvPr/>
        </p:nvSpPr>
        <p:spPr>
          <a:xfrm>
            <a:off x="6184901" y="1280380"/>
            <a:ext cx="5994400" cy="2262158"/>
          </a:xfrm>
          <a:prstGeom prst="rect">
            <a:avLst/>
          </a:prstGeom>
          <a:noFill/>
        </p:spPr>
        <p:txBody>
          <a:bodyPr wrap="square">
            <a:spAutoFit/>
          </a:bodyPr>
          <a:lstStyle/>
          <a:p>
            <a:pPr marL="0" indent="0">
              <a:spcAft>
                <a:spcPts val="600"/>
              </a:spcAft>
              <a:buNone/>
            </a:pPr>
            <a:r>
              <a:rPr lang="fr-FR" sz="1800" b="1" dirty="0">
                <a:solidFill>
                  <a:schemeClr val="bg2">
                    <a:lumMod val="25000"/>
                  </a:schemeClr>
                </a:solidFill>
              </a:rPr>
              <a:t>Fonctions principales</a:t>
            </a:r>
          </a:p>
          <a:p>
            <a:pPr marL="285750" indent="-285750">
              <a:spcAft>
                <a:spcPts val="600"/>
              </a:spcAft>
              <a:buFont typeface="Arial" panose="020B0604020202020204" pitchFamily="34" charset="0"/>
              <a:buChar char="•"/>
            </a:pPr>
            <a:r>
              <a:rPr lang="fr-FR" sz="1800" b="1" dirty="0">
                <a:solidFill>
                  <a:schemeClr val="bg2">
                    <a:lumMod val="25000"/>
                  </a:schemeClr>
                </a:solidFill>
              </a:rPr>
              <a:t>Monitoring</a:t>
            </a:r>
            <a:r>
              <a:rPr lang="fr-FR" sz="1800" dirty="0">
                <a:solidFill>
                  <a:schemeClr val="bg2">
                    <a:lumMod val="25000"/>
                  </a:schemeClr>
                </a:solidFill>
              </a:rPr>
              <a:t> : évaluer l’état d’un processus mental </a:t>
            </a:r>
            <a:br>
              <a:rPr lang="fr-FR" sz="1800" dirty="0">
                <a:solidFill>
                  <a:schemeClr val="bg2">
                    <a:lumMod val="25000"/>
                  </a:schemeClr>
                </a:solidFill>
              </a:rPr>
            </a:br>
            <a:r>
              <a:rPr lang="fr-FR" sz="1800" dirty="0">
                <a:solidFill>
                  <a:schemeClr val="bg2">
                    <a:lumMod val="25000"/>
                  </a:schemeClr>
                </a:solidFill>
              </a:rPr>
              <a:t>(ex. : « Suis-je sûr de ma réponse ? »)</a:t>
            </a:r>
          </a:p>
          <a:p>
            <a:pPr marL="285750" indent="-285750">
              <a:spcAft>
                <a:spcPts val="600"/>
              </a:spcAft>
              <a:buFont typeface="Arial" panose="020B0604020202020204" pitchFamily="34" charset="0"/>
              <a:buChar char="•"/>
            </a:pPr>
            <a:r>
              <a:rPr lang="fr-FR" sz="1800" b="1" dirty="0">
                <a:solidFill>
                  <a:schemeClr val="bg2">
                    <a:lumMod val="25000"/>
                  </a:schemeClr>
                </a:solidFill>
              </a:rPr>
              <a:t>Contrôle (auto-régulation)</a:t>
            </a:r>
            <a:r>
              <a:rPr lang="fr-FR" sz="1800" dirty="0">
                <a:solidFill>
                  <a:schemeClr val="bg2">
                    <a:lumMod val="25000"/>
                  </a:schemeClr>
                </a:solidFill>
              </a:rPr>
              <a:t> : adapter le comportement en conséquence </a:t>
            </a:r>
            <a:br>
              <a:rPr lang="fr-FR" sz="1800" dirty="0">
                <a:solidFill>
                  <a:schemeClr val="bg2">
                    <a:lumMod val="25000"/>
                  </a:schemeClr>
                </a:solidFill>
              </a:rPr>
            </a:br>
            <a:r>
              <a:rPr lang="fr-FR" sz="1800" dirty="0">
                <a:solidFill>
                  <a:schemeClr val="bg2">
                    <a:lumMod val="25000"/>
                  </a:schemeClr>
                </a:solidFill>
              </a:rPr>
              <a:t>(ex. : </a:t>
            </a:r>
            <a:r>
              <a:rPr lang="fr-FR" sz="1800" dirty="0" err="1">
                <a:solidFill>
                  <a:schemeClr val="bg2">
                    <a:lumMod val="25000"/>
                  </a:schemeClr>
                </a:solidFill>
              </a:rPr>
              <a:t>ré-évaluation</a:t>
            </a:r>
            <a:r>
              <a:rPr lang="fr-FR" sz="1800" dirty="0">
                <a:solidFill>
                  <a:schemeClr val="bg2">
                    <a:lumMod val="25000"/>
                  </a:schemeClr>
                </a:solidFill>
              </a:rPr>
              <a:t>, recherche d’information, hésitation)</a:t>
            </a:r>
          </a:p>
          <a:p>
            <a:pPr marL="285750" indent="-285750">
              <a:spcAft>
                <a:spcPts val="600"/>
              </a:spcAft>
              <a:buFont typeface="Arial" panose="020B0604020202020204" pitchFamily="34" charset="0"/>
              <a:buChar char="•"/>
            </a:pPr>
            <a:r>
              <a:rPr lang="fr-FR" sz="1800" b="1" dirty="0">
                <a:solidFill>
                  <a:schemeClr val="bg2">
                    <a:lumMod val="25000"/>
                  </a:schemeClr>
                </a:solidFill>
              </a:rPr>
              <a:t>Communication</a:t>
            </a:r>
            <a:endParaRPr lang="fr-FR" sz="1800" dirty="0">
              <a:solidFill>
                <a:schemeClr val="bg2">
                  <a:lumMod val="25000"/>
                </a:schemeClr>
              </a:solidFill>
            </a:endParaRPr>
          </a:p>
        </p:txBody>
      </p:sp>
      <p:cxnSp>
        <p:nvCxnSpPr>
          <p:cNvPr id="9" name="Straight Connector 8">
            <a:extLst>
              <a:ext uri="{FF2B5EF4-FFF2-40B4-BE49-F238E27FC236}">
                <a16:creationId xmlns:a16="http://schemas.microsoft.com/office/drawing/2014/main" id="{3EF7A9A9-056F-B79D-7BED-A80E5688B809}"/>
              </a:ext>
            </a:extLst>
          </p:cNvPr>
          <p:cNvCxnSpPr>
            <a:cxnSpLocks/>
          </p:cNvCxnSpPr>
          <p:nvPr/>
        </p:nvCxnSpPr>
        <p:spPr>
          <a:xfrm>
            <a:off x="6096000" y="1389944"/>
            <a:ext cx="0" cy="3484308"/>
          </a:xfrm>
          <a:prstGeom prst="line">
            <a:avLst/>
          </a:prstGeom>
        </p:spPr>
        <p:style>
          <a:lnRef idx="2">
            <a:schemeClr val="dk1"/>
          </a:lnRef>
          <a:fillRef idx="0">
            <a:schemeClr val="dk1"/>
          </a:fillRef>
          <a:effectRef idx="1">
            <a:schemeClr val="dk1"/>
          </a:effectRef>
          <a:fontRef idx="minor">
            <a:schemeClr val="tx1"/>
          </a:fontRef>
        </p:style>
      </p:cxnSp>
      <p:grpSp>
        <p:nvGrpSpPr>
          <p:cNvPr id="15" name="Group 14">
            <a:extLst>
              <a:ext uri="{FF2B5EF4-FFF2-40B4-BE49-F238E27FC236}">
                <a16:creationId xmlns:a16="http://schemas.microsoft.com/office/drawing/2014/main" id="{08FB177E-A694-011A-3062-EB6AA337904C}"/>
              </a:ext>
            </a:extLst>
          </p:cNvPr>
          <p:cNvGrpSpPr/>
          <p:nvPr/>
        </p:nvGrpSpPr>
        <p:grpSpPr>
          <a:xfrm>
            <a:off x="368396" y="3519245"/>
            <a:ext cx="5497221" cy="2803495"/>
            <a:chOff x="368396" y="3394042"/>
            <a:chExt cx="5497221" cy="2803495"/>
          </a:xfrm>
        </p:grpSpPr>
        <p:sp>
          <p:nvSpPr>
            <p:cNvPr id="6" name="Content Placeholder 2">
              <a:extLst>
                <a:ext uri="{FF2B5EF4-FFF2-40B4-BE49-F238E27FC236}">
                  <a16:creationId xmlns:a16="http://schemas.microsoft.com/office/drawing/2014/main" id="{1B430F6A-2590-B800-6684-C75D6B1B5029}"/>
                </a:ext>
              </a:extLst>
            </p:cNvPr>
            <p:cNvSpPr txBox="1">
              <a:spLocks/>
            </p:cNvSpPr>
            <p:nvPr/>
          </p:nvSpPr>
          <p:spPr>
            <a:xfrm>
              <a:off x="368396" y="4842932"/>
              <a:ext cx="5497221" cy="135460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AutoNum type="alphaLcParenR"/>
              </a:pPr>
              <a:r>
                <a:rPr lang="fr-FR" sz="1800" dirty="0"/>
                <a:t>Vérifie s’il connaît le contenu</a:t>
              </a:r>
            </a:p>
            <a:p>
              <a:pPr marL="342900" indent="-342900">
                <a:spcAft>
                  <a:spcPts val="600"/>
                </a:spcAft>
                <a:buAutoNum type="alphaLcParenR"/>
              </a:pPr>
              <a:r>
                <a:rPr lang="fr-FR" sz="1800" dirty="0"/>
                <a:t>Compare sa préparation à celle de ses pairs</a:t>
              </a:r>
            </a:p>
            <a:p>
              <a:pPr marL="342900" indent="-342900">
                <a:spcAft>
                  <a:spcPts val="600"/>
                </a:spcAft>
                <a:buAutoNum type="alphaLcParenR"/>
              </a:pPr>
              <a:r>
                <a:rPr lang="fr-FR" sz="1800" dirty="0"/>
                <a:t>Réévalue ses réponses après l’épreuve</a:t>
              </a:r>
            </a:p>
          </p:txBody>
        </p:sp>
        <p:pic>
          <p:nvPicPr>
            <p:cNvPr id="14" name="Picture 13" descr="A group of people studying in a library&#10;&#10;AI-generated content may be incorrect.">
              <a:extLst>
                <a:ext uri="{FF2B5EF4-FFF2-40B4-BE49-F238E27FC236}">
                  <a16:creationId xmlns:a16="http://schemas.microsoft.com/office/drawing/2014/main" id="{9605578B-7E6B-2496-EB05-77A7DABBB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97" y="3394042"/>
              <a:ext cx="2855414" cy="1422353"/>
            </a:xfrm>
            <a:prstGeom prst="rect">
              <a:avLst/>
            </a:prstGeom>
          </p:spPr>
        </p:pic>
      </p:grpSp>
      <p:grpSp>
        <p:nvGrpSpPr>
          <p:cNvPr id="22" name="Group 21">
            <a:extLst>
              <a:ext uri="{FF2B5EF4-FFF2-40B4-BE49-F238E27FC236}">
                <a16:creationId xmlns:a16="http://schemas.microsoft.com/office/drawing/2014/main" id="{EE17CA25-3307-74CC-573B-76B7F0C5420A}"/>
              </a:ext>
            </a:extLst>
          </p:cNvPr>
          <p:cNvGrpSpPr/>
          <p:nvPr/>
        </p:nvGrpSpPr>
        <p:grpSpPr>
          <a:xfrm>
            <a:off x="6362774" y="3714697"/>
            <a:ext cx="5626026" cy="2769358"/>
            <a:chOff x="6589847" y="3462813"/>
            <a:chExt cx="5626026" cy="2769358"/>
          </a:xfrm>
        </p:grpSpPr>
        <p:sp>
          <p:nvSpPr>
            <p:cNvPr id="12" name="Content Placeholder 2">
              <a:extLst>
                <a:ext uri="{FF2B5EF4-FFF2-40B4-BE49-F238E27FC236}">
                  <a16:creationId xmlns:a16="http://schemas.microsoft.com/office/drawing/2014/main" id="{7472475F-C349-6D26-A5EA-7D9B3C34FF58}"/>
                </a:ext>
              </a:extLst>
            </p:cNvPr>
            <p:cNvSpPr txBox="1">
              <a:spLocks/>
            </p:cNvSpPr>
            <p:nvPr/>
          </p:nvSpPr>
          <p:spPr>
            <a:xfrm>
              <a:off x="6589847" y="4877566"/>
              <a:ext cx="5626026" cy="135460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AutoNum type="alphaLcParenR"/>
              </a:pPr>
              <a:r>
                <a:rPr lang="fr-FR" sz="1800" dirty="0"/>
                <a:t>Evalue si une lentille améliore ou détériore sa vision</a:t>
              </a:r>
            </a:p>
            <a:p>
              <a:pPr marL="342900" indent="-342900">
                <a:spcAft>
                  <a:spcPts val="600"/>
                </a:spcAft>
                <a:buAutoNum type="alphaLcParenR"/>
              </a:pPr>
              <a:r>
                <a:rPr lang="fr-FR" sz="1800" dirty="0"/>
                <a:t>Tout en éprouvant de l’incertitude sur la netteté perçue</a:t>
              </a:r>
            </a:p>
          </p:txBody>
        </p:sp>
        <p:pic>
          <p:nvPicPr>
            <p:cNvPr id="21" name="Picture 20" descr="A person wearing trial glasses&#10;&#10;AI-generated content may be incorrect.">
              <a:extLst>
                <a:ext uri="{FF2B5EF4-FFF2-40B4-BE49-F238E27FC236}">
                  <a16:creationId xmlns:a16="http://schemas.microsoft.com/office/drawing/2014/main" id="{644B09AA-A819-B2FA-39A0-A807CF746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917" y="3462813"/>
              <a:ext cx="2167403" cy="1442308"/>
            </a:xfrm>
            <a:prstGeom prst="rect">
              <a:avLst/>
            </a:prstGeom>
          </p:spPr>
        </p:pic>
      </p:grpSp>
      <p:sp>
        <p:nvSpPr>
          <p:cNvPr id="7" name="Footer Placeholder 6">
            <a:extLst>
              <a:ext uri="{FF2B5EF4-FFF2-40B4-BE49-F238E27FC236}">
                <a16:creationId xmlns:a16="http://schemas.microsoft.com/office/drawing/2014/main" id="{9105C9FE-D167-3285-DC3B-54B723B04223}"/>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780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29D5-7F58-3EB4-501B-407D493A3E19}"/>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830B5F0C-AC7B-ABEC-77B0-FAE31CAB14B9}"/>
              </a:ext>
            </a:extLst>
          </p:cNvPr>
          <p:cNvGrpSpPr/>
          <p:nvPr/>
        </p:nvGrpSpPr>
        <p:grpSpPr>
          <a:xfrm>
            <a:off x="6043789" y="1720058"/>
            <a:ext cx="6073922" cy="5005688"/>
            <a:chOff x="6134101" y="399257"/>
            <a:chExt cx="6073922" cy="5005688"/>
          </a:xfrm>
        </p:grpSpPr>
        <p:pic>
          <p:nvPicPr>
            <p:cNvPr id="8" name="Picture 7" descr="A diagram of a football goal&#10;&#10;AI-generated content may be incorrect.">
              <a:extLst>
                <a:ext uri="{FF2B5EF4-FFF2-40B4-BE49-F238E27FC236}">
                  <a16:creationId xmlns:a16="http://schemas.microsoft.com/office/drawing/2014/main" id="{2C5D6539-1111-2E1A-9EE4-A20305E42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33" y="399257"/>
              <a:ext cx="5385009" cy="5005688"/>
            </a:xfrm>
            <a:prstGeom prst="rect">
              <a:avLst/>
            </a:prstGeom>
          </p:spPr>
        </p:pic>
        <p:sp>
          <p:nvSpPr>
            <p:cNvPr id="17" name="TextBox 16">
              <a:extLst>
                <a:ext uri="{FF2B5EF4-FFF2-40B4-BE49-F238E27FC236}">
                  <a16:creationId xmlns:a16="http://schemas.microsoft.com/office/drawing/2014/main" id="{6007A4B2-C6B0-C2BA-04FE-3C07882CE3C2}"/>
                </a:ext>
              </a:extLst>
            </p:cNvPr>
            <p:cNvSpPr txBox="1"/>
            <p:nvPr/>
          </p:nvSpPr>
          <p:spPr>
            <a:xfrm>
              <a:off x="6297847" y="971751"/>
              <a:ext cx="983487" cy="246221"/>
            </a:xfrm>
            <a:prstGeom prst="rect">
              <a:avLst/>
            </a:prstGeom>
            <a:solidFill>
              <a:schemeClr val="bg1"/>
            </a:solidFill>
          </p:spPr>
          <p:txBody>
            <a:bodyPr wrap="square" rtlCol="0">
              <a:spAutoFit/>
            </a:bodyPr>
            <a:lstStyle/>
            <a:p>
              <a:pPr algn="ctr"/>
              <a:r>
                <a:rPr lang="fr-FR" sz="1000" b="1" dirty="0"/>
                <a:t>Perception</a:t>
              </a:r>
              <a:endParaRPr lang="en-US" sz="1000" b="1" dirty="0"/>
            </a:p>
          </p:txBody>
        </p:sp>
        <p:sp>
          <p:nvSpPr>
            <p:cNvPr id="18" name="TextBox 17">
              <a:extLst>
                <a:ext uri="{FF2B5EF4-FFF2-40B4-BE49-F238E27FC236}">
                  <a16:creationId xmlns:a16="http://schemas.microsoft.com/office/drawing/2014/main" id="{F9E33089-7523-EBF2-085F-025608101C9C}"/>
                </a:ext>
              </a:extLst>
            </p:cNvPr>
            <p:cNvSpPr txBox="1"/>
            <p:nvPr/>
          </p:nvSpPr>
          <p:spPr>
            <a:xfrm>
              <a:off x="6134101" y="2467529"/>
              <a:ext cx="1147234" cy="400110"/>
            </a:xfrm>
            <a:prstGeom prst="rect">
              <a:avLst/>
            </a:prstGeom>
            <a:solidFill>
              <a:schemeClr val="bg1"/>
            </a:solidFill>
          </p:spPr>
          <p:txBody>
            <a:bodyPr wrap="square" rtlCol="0">
              <a:spAutoFit/>
            </a:bodyPr>
            <a:lstStyle/>
            <a:p>
              <a:pPr algn="ctr"/>
              <a:r>
                <a:rPr lang="fr-FR" sz="1000" b="1" dirty="0"/>
                <a:t>Mémoire / Connaissance</a:t>
              </a:r>
              <a:endParaRPr lang="en-US" sz="1000" b="1" dirty="0"/>
            </a:p>
          </p:txBody>
        </p:sp>
        <p:sp>
          <p:nvSpPr>
            <p:cNvPr id="19" name="TextBox 18">
              <a:extLst>
                <a:ext uri="{FF2B5EF4-FFF2-40B4-BE49-F238E27FC236}">
                  <a16:creationId xmlns:a16="http://schemas.microsoft.com/office/drawing/2014/main" id="{65D1AFAF-4852-4446-C619-3034671D3025}"/>
                </a:ext>
              </a:extLst>
            </p:cNvPr>
            <p:cNvSpPr txBox="1"/>
            <p:nvPr/>
          </p:nvSpPr>
          <p:spPr>
            <a:xfrm>
              <a:off x="6297847" y="3890070"/>
              <a:ext cx="983487" cy="246221"/>
            </a:xfrm>
            <a:prstGeom prst="rect">
              <a:avLst/>
            </a:prstGeom>
            <a:solidFill>
              <a:schemeClr val="bg1"/>
            </a:solidFill>
          </p:spPr>
          <p:txBody>
            <a:bodyPr wrap="square" rtlCol="0">
              <a:spAutoFit/>
            </a:bodyPr>
            <a:lstStyle/>
            <a:p>
              <a:pPr algn="ctr"/>
              <a:r>
                <a:rPr lang="fr-FR" sz="1000" b="1" dirty="0"/>
                <a:t>Compétence</a:t>
              </a:r>
              <a:endParaRPr lang="en-US" sz="1000" b="1" dirty="0"/>
            </a:p>
          </p:txBody>
        </p:sp>
        <p:sp>
          <p:nvSpPr>
            <p:cNvPr id="20" name="TextBox 19">
              <a:extLst>
                <a:ext uri="{FF2B5EF4-FFF2-40B4-BE49-F238E27FC236}">
                  <a16:creationId xmlns:a16="http://schemas.microsoft.com/office/drawing/2014/main" id="{CEBF835F-7E3C-0335-AFFB-BC17431976CD}"/>
                </a:ext>
              </a:extLst>
            </p:cNvPr>
            <p:cNvSpPr txBox="1"/>
            <p:nvPr/>
          </p:nvSpPr>
          <p:spPr>
            <a:xfrm rot="16200000">
              <a:off x="8029611" y="848640"/>
              <a:ext cx="983487" cy="246221"/>
            </a:xfrm>
            <a:prstGeom prst="rect">
              <a:avLst/>
            </a:prstGeom>
            <a:solidFill>
              <a:schemeClr val="bg1"/>
            </a:solidFill>
          </p:spPr>
          <p:txBody>
            <a:bodyPr wrap="square" rtlCol="0">
              <a:spAutoFit/>
            </a:bodyPr>
            <a:lstStyle/>
            <a:p>
              <a:pPr algn="ctr"/>
              <a:r>
                <a:rPr lang="fr-FR" sz="1000" b="1" dirty="0"/>
                <a:t>Probabilité</a:t>
              </a:r>
              <a:endParaRPr lang="en-US" sz="1000" b="1" dirty="0"/>
            </a:p>
          </p:txBody>
        </p:sp>
        <p:sp>
          <p:nvSpPr>
            <p:cNvPr id="21" name="TextBox 20">
              <a:extLst>
                <a:ext uri="{FF2B5EF4-FFF2-40B4-BE49-F238E27FC236}">
                  <a16:creationId xmlns:a16="http://schemas.microsoft.com/office/drawing/2014/main" id="{FB49FCC0-5369-C058-3021-6492CCCE7B46}"/>
                </a:ext>
              </a:extLst>
            </p:cNvPr>
            <p:cNvSpPr txBox="1"/>
            <p:nvPr/>
          </p:nvSpPr>
          <p:spPr>
            <a:xfrm rot="16200000">
              <a:off x="8052190" y="2373683"/>
              <a:ext cx="983487" cy="246221"/>
            </a:xfrm>
            <a:prstGeom prst="rect">
              <a:avLst/>
            </a:prstGeom>
            <a:solidFill>
              <a:schemeClr val="bg1"/>
            </a:solidFill>
          </p:spPr>
          <p:txBody>
            <a:bodyPr wrap="square" rtlCol="0">
              <a:spAutoFit/>
            </a:bodyPr>
            <a:lstStyle/>
            <a:p>
              <a:pPr algn="ctr"/>
              <a:r>
                <a:rPr lang="fr-FR" sz="1000" b="1" dirty="0"/>
                <a:t>Probabilité</a:t>
              </a:r>
              <a:endParaRPr lang="en-US" sz="1000" b="1" dirty="0"/>
            </a:p>
          </p:txBody>
        </p:sp>
        <p:sp>
          <p:nvSpPr>
            <p:cNvPr id="22" name="TextBox 21">
              <a:extLst>
                <a:ext uri="{FF2B5EF4-FFF2-40B4-BE49-F238E27FC236}">
                  <a16:creationId xmlns:a16="http://schemas.microsoft.com/office/drawing/2014/main" id="{C4217B88-E9C8-5818-E826-B70368564B88}"/>
                </a:ext>
              </a:extLst>
            </p:cNvPr>
            <p:cNvSpPr txBox="1"/>
            <p:nvPr/>
          </p:nvSpPr>
          <p:spPr>
            <a:xfrm>
              <a:off x="8487488" y="1720873"/>
              <a:ext cx="1623052" cy="246221"/>
            </a:xfrm>
            <a:prstGeom prst="rect">
              <a:avLst/>
            </a:prstGeom>
            <a:solidFill>
              <a:schemeClr val="bg1"/>
            </a:solidFill>
          </p:spPr>
          <p:txBody>
            <a:bodyPr wrap="square" rtlCol="0">
              <a:spAutoFit/>
            </a:bodyPr>
            <a:lstStyle/>
            <a:p>
              <a:pPr algn="ctr"/>
              <a:r>
                <a:rPr lang="fr-FR" sz="1000" b="1" dirty="0"/>
                <a:t>Orientations possibles</a:t>
              </a:r>
              <a:endParaRPr lang="en-US" sz="1000" b="1" dirty="0"/>
            </a:p>
          </p:txBody>
        </p:sp>
        <p:sp>
          <p:nvSpPr>
            <p:cNvPr id="23" name="TextBox 22">
              <a:extLst>
                <a:ext uri="{FF2B5EF4-FFF2-40B4-BE49-F238E27FC236}">
                  <a16:creationId xmlns:a16="http://schemas.microsoft.com/office/drawing/2014/main" id="{23ECE543-F6F2-F07A-DB97-F61BC8C06FB6}"/>
                </a:ext>
              </a:extLst>
            </p:cNvPr>
            <p:cNvSpPr txBox="1"/>
            <p:nvPr/>
          </p:nvSpPr>
          <p:spPr>
            <a:xfrm>
              <a:off x="8487488" y="3165599"/>
              <a:ext cx="1623052" cy="246221"/>
            </a:xfrm>
            <a:prstGeom prst="rect">
              <a:avLst/>
            </a:prstGeom>
            <a:solidFill>
              <a:schemeClr val="bg1"/>
            </a:solidFill>
          </p:spPr>
          <p:txBody>
            <a:bodyPr wrap="square" rtlCol="0">
              <a:spAutoFit/>
            </a:bodyPr>
            <a:lstStyle/>
            <a:p>
              <a:pPr algn="ctr"/>
              <a:r>
                <a:rPr lang="fr-FR" sz="1000" b="1" dirty="0"/>
                <a:t>Anniversaires possibles</a:t>
              </a:r>
              <a:endParaRPr lang="en-US" sz="1000" b="1" dirty="0"/>
            </a:p>
          </p:txBody>
        </p:sp>
        <p:sp>
          <p:nvSpPr>
            <p:cNvPr id="24" name="TextBox 23">
              <a:extLst>
                <a:ext uri="{FF2B5EF4-FFF2-40B4-BE49-F238E27FC236}">
                  <a16:creationId xmlns:a16="http://schemas.microsoft.com/office/drawing/2014/main" id="{EEC764EC-B49D-059C-F0D0-7CFE3B77E290}"/>
                </a:ext>
              </a:extLst>
            </p:cNvPr>
            <p:cNvSpPr txBox="1"/>
            <p:nvPr/>
          </p:nvSpPr>
          <p:spPr>
            <a:xfrm>
              <a:off x="10039436" y="852956"/>
              <a:ext cx="2152563" cy="400110"/>
            </a:xfrm>
            <a:prstGeom prst="rect">
              <a:avLst/>
            </a:prstGeom>
            <a:solidFill>
              <a:schemeClr val="bg1"/>
            </a:solidFill>
          </p:spPr>
          <p:txBody>
            <a:bodyPr wrap="square" rtlCol="0">
              <a:spAutoFit/>
            </a:bodyPr>
            <a:lstStyle/>
            <a:p>
              <a:pPr algn="ctr"/>
              <a:r>
                <a:rPr lang="fr-FR" sz="1000" dirty="0"/>
                <a:t>Confiance propositionnelle </a:t>
              </a:r>
              <a:br>
                <a:rPr lang="fr-FR" sz="1000" dirty="0"/>
              </a:br>
              <a:r>
                <a:rPr lang="fr-FR" sz="1000" dirty="0"/>
                <a:t>dans l’orientation</a:t>
              </a:r>
              <a:endParaRPr lang="en-US" sz="1000" dirty="0"/>
            </a:p>
          </p:txBody>
        </p:sp>
        <p:sp>
          <p:nvSpPr>
            <p:cNvPr id="25" name="TextBox 24">
              <a:extLst>
                <a:ext uri="{FF2B5EF4-FFF2-40B4-BE49-F238E27FC236}">
                  <a16:creationId xmlns:a16="http://schemas.microsoft.com/office/drawing/2014/main" id="{6C318A86-B54B-DF40-1899-A5DD3AA047E8}"/>
                </a:ext>
              </a:extLst>
            </p:cNvPr>
            <p:cNvSpPr txBox="1"/>
            <p:nvPr/>
          </p:nvSpPr>
          <p:spPr>
            <a:xfrm>
              <a:off x="9982200" y="2220067"/>
              <a:ext cx="2152563" cy="400110"/>
            </a:xfrm>
            <a:prstGeom prst="rect">
              <a:avLst/>
            </a:prstGeom>
            <a:solidFill>
              <a:schemeClr val="bg1"/>
            </a:solidFill>
          </p:spPr>
          <p:txBody>
            <a:bodyPr wrap="square" rtlCol="0">
              <a:spAutoFit/>
            </a:bodyPr>
            <a:lstStyle/>
            <a:p>
              <a:pPr algn="ctr"/>
              <a:r>
                <a:rPr lang="fr-FR" sz="1000" dirty="0"/>
                <a:t>Confiance propositionnelle </a:t>
              </a:r>
              <a:br>
                <a:rPr lang="fr-FR" sz="1000" dirty="0"/>
              </a:br>
              <a:r>
                <a:rPr lang="fr-FR" sz="1000" dirty="0"/>
                <a:t>dans l’anniversaire de Shakespeare</a:t>
              </a:r>
              <a:endParaRPr lang="en-US" sz="1000" dirty="0"/>
            </a:p>
          </p:txBody>
        </p:sp>
        <p:sp>
          <p:nvSpPr>
            <p:cNvPr id="26" name="TextBox 25">
              <a:extLst>
                <a:ext uri="{FF2B5EF4-FFF2-40B4-BE49-F238E27FC236}">
                  <a16:creationId xmlns:a16="http://schemas.microsoft.com/office/drawing/2014/main" id="{09663E9A-307F-EF15-0EF5-FB7BEDD74BF2}"/>
                </a:ext>
              </a:extLst>
            </p:cNvPr>
            <p:cNvSpPr txBox="1"/>
            <p:nvPr/>
          </p:nvSpPr>
          <p:spPr>
            <a:xfrm>
              <a:off x="9982199" y="3702607"/>
              <a:ext cx="2152563" cy="400110"/>
            </a:xfrm>
            <a:prstGeom prst="rect">
              <a:avLst/>
            </a:prstGeom>
            <a:solidFill>
              <a:schemeClr val="bg1"/>
            </a:solidFill>
          </p:spPr>
          <p:txBody>
            <a:bodyPr wrap="square" rtlCol="0">
              <a:spAutoFit/>
            </a:bodyPr>
            <a:lstStyle/>
            <a:p>
              <a:pPr algn="ctr"/>
              <a:r>
                <a:rPr lang="fr-FR" sz="1000" dirty="0"/>
                <a:t>Confiance propositionnelle </a:t>
              </a:r>
              <a:br>
                <a:rPr lang="fr-FR" sz="1000" dirty="0"/>
              </a:br>
              <a:r>
                <a:rPr lang="fr-FR" sz="1000" dirty="0"/>
                <a:t>dans la capacité à marquer</a:t>
              </a:r>
              <a:endParaRPr lang="en-US" sz="10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9D69D35-E0E6-BF61-CC20-FB80D938F655}"/>
                    </a:ext>
                  </a:extLst>
                </p:cNvPr>
                <p:cNvSpPr txBox="1"/>
                <p:nvPr/>
              </p:nvSpPr>
              <p:spPr>
                <a:xfrm>
                  <a:off x="10039437" y="1225645"/>
                  <a:ext cx="2152563" cy="246221"/>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000" b="1" i="1" smtClean="0">
                            <a:latin typeface="Cambria Math" panose="02040503050406030204" pitchFamily="18" charset="0"/>
                          </a:rPr>
                          <m:t>𝒑</m:t>
                        </m:r>
                        <m:r>
                          <a:rPr lang="fr-FR" sz="1000" b="1" i="1" smtClean="0">
                            <a:latin typeface="Cambria Math" panose="02040503050406030204" pitchFamily="18" charset="0"/>
                          </a:rPr>
                          <m:t>(</m:t>
                        </m:r>
                        <m:r>
                          <a:rPr lang="fr-FR" sz="1000" b="1" i="1" smtClean="0">
                            <a:latin typeface="Cambria Math" panose="02040503050406030204" pitchFamily="18" charset="0"/>
                          </a:rPr>
                          <m:t>𝑪𝑪𝑾</m:t>
                        </m:r>
                        <m:r>
                          <a:rPr lang="fr-FR" sz="1000" b="1" i="1" smtClean="0">
                            <a:latin typeface="Cambria Math" panose="02040503050406030204" pitchFamily="18" charset="0"/>
                          </a:rPr>
                          <m:t>=</m:t>
                        </m:r>
                        <m:r>
                          <a:rPr lang="fr-FR" sz="1000" b="1" i="1" smtClean="0">
                            <a:latin typeface="Cambria Math" panose="02040503050406030204" pitchFamily="18" charset="0"/>
                          </a:rPr>
                          <m:t>𝒄𝒐𝒓𝒓𝒆𝒄𝒕</m:t>
                        </m:r>
                        <m:r>
                          <a:rPr lang="fr-FR" sz="1000" b="1" i="1" smtClean="0">
                            <a:latin typeface="Cambria Math" panose="02040503050406030204" pitchFamily="18" charset="0"/>
                          </a:rPr>
                          <m:t>|</m:t>
                        </m:r>
                        <m:r>
                          <a:rPr lang="fr-FR" sz="1000" b="1" i="1" smtClean="0">
                            <a:latin typeface="Cambria Math" panose="02040503050406030204" pitchFamily="18" charset="0"/>
                          </a:rPr>
                          <m:t>𝒐𝒓𝒊𝒆𝒏𝒕𝒂𝒕𝒊𝒐𝒏</m:t>
                        </m:r>
                        <m:r>
                          <a:rPr lang="fr-FR" sz="1000" b="1" i="1" smtClean="0">
                            <a:latin typeface="Cambria Math" panose="02040503050406030204" pitchFamily="18" charset="0"/>
                          </a:rPr>
                          <m:t>)</m:t>
                        </m:r>
                      </m:oMath>
                    </m:oMathPara>
                  </a14:m>
                  <a:endParaRPr lang="en-US" sz="1000" b="1" dirty="0"/>
                </a:p>
              </p:txBody>
            </p:sp>
          </mc:Choice>
          <mc:Fallback xmlns="">
            <p:sp>
              <p:nvSpPr>
                <p:cNvPr id="27" name="TextBox 26">
                  <a:extLst>
                    <a:ext uri="{FF2B5EF4-FFF2-40B4-BE49-F238E27FC236}">
                      <a16:creationId xmlns:a16="http://schemas.microsoft.com/office/drawing/2014/main" id="{89D69D35-E0E6-BF61-CC20-FB80D938F655}"/>
                    </a:ext>
                  </a:extLst>
                </p:cNvPr>
                <p:cNvSpPr txBox="1">
                  <a:spLocks noRot="1" noChangeAspect="1" noMove="1" noResize="1" noEditPoints="1" noAdjustHandles="1" noChangeArrowheads="1" noChangeShapeType="1" noTextEdit="1"/>
                </p:cNvSpPr>
                <p:nvPr/>
              </p:nvSpPr>
              <p:spPr>
                <a:xfrm>
                  <a:off x="10039437" y="1225645"/>
                  <a:ext cx="2152563" cy="246221"/>
                </a:xfrm>
                <a:prstGeom prst="rect">
                  <a:avLst/>
                </a:prstGeom>
                <a:blipFill>
                  <a:blip r:embed="rId4"/>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5F24FDC-B604-33F3-0073-5CBC3F31EF1C}"/>
                    </a:ext>
                  </a:extLst>
                </p:cNvPr>
                <p:cNvSpPr txBox="1"/>
                <p:nvPr/>
              </p:nvSpPr>
              <p:spPr>
                <a:xfrm>
                  <a:off x="10039435" y="2622428"/>
                  <a:ext cx="2152563" cy="246221"/>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000" b="1" i="1" smtClean="0">
                            <a:latin typeface="Cambria Math" panose="02040503050406030204" pitchFamily="18" charset="0"/>
                          </a:rPr>
                          <m:t>𝒑</m:t>
                        </m:r>
                        <m:r>
                          <a:rPr lang="fr-FR" sz="1000" b="1" i="1" smtClean="0">
                            <a:latin typeface="Cambria Math" panose="02040503050406030204" pitchFamily="18" charset="0"/>
                          </a:rPr>
                          <m:t>(</m:t>
                        </m:r>
                        <m:r>
                          <a:rPr lang="fr-FR" sz="1000" b="1" i="1" smtClean="0">
                            <a:latin typeface="Cambria Math" panose="02040503050406030204" pitchFamily="18" charset="0"/>
                          </a:rPr>
                          <m:t>𝟏𝟓𝟔𝟎</m:t>
                        </m:r>
                        <m:r>
                          <a:rPr lang="fr-FR" sz="1000" b="1" i="1" smtClean="0">
                            <a:latin typeface="Cambria Math" panose="02040503050406030204" pitchFamily="18" charset="0"/>
                          </a:rPr>
                          <m:t>𝒔</m:t>
                        </m:r>
                        <m:r>
                          <a:rPr lang="fr-FR" sz="1000" b="1" i="1" smtClean="0">
                            <a:latin typeface="Cambria Math" panose="02040503050406030204" pitchFamily="18" charset="0"/>
                          </a:rPr>
                          <m:t>=</m:t>
                        </m:r>
                        <m:r>
                          <a:rPr lang="fr-FR" sz="1000" b="1" i="1" smtClean="0">
                            <a:latin typeface="Cambria Math" panose="02040503050406030204" pitchFamily="18" charset="0"/>
                          </a:rPr>
                          <m:t>𝒕𝒓𝒖𝒆</m:t>
                        </m:r>
                        <m:r>
                          <a:rPr lang="fr-FR" sz="1000" b="1" i="1" smtClean="0">
                            <a:latin typeface="Cambria Math" panose="02040503050406030204" pitchFamily="18" charset="0"/>
                          </a:rPr>
                          <m:t>|</m:t>
                        </m:r>
                        <m:r>
                          <a:rPr lang="fr-FR" sz="1000" b="1" i="1" smtClean="0">
                            <a:latin typeface="Cambria Math" panose="02040503050406030204" pitchFamily="18" charset="0"/>
                          </a:rPr>
                          <m:t>𝒃𝒊𝒓𝒕𝒉𝒅𝒂𝒚𝒔</m:t>
                        </m:r>
                        <m:r>
                          <a:rPr lang="fr-FR" sz="1000" b="1" i="1" smtClean="0">
                            <a:latin typeface="Cambria Math" panose="02040503050406030204" pitchFamily="18" charset="0"/>
                          </a:rPr>
                          <m:t>)</m:t>
                        </m:r>
                      </m:oMath>
                    </m:oMathPara>
                  </a14:m>
                  <a:endParaRPr lang="en-US" sz="1000" b="1" dirty="0"/>
                </a:p>
              </p:txBody>
            </p:sp>
          </mc:Choice>
          <mc:Fallback xmlns="">
            <p:sp>
              <p:nvSpPr>
                <p:cNvPr id="29" name="TextBox 28">
                  <a:extLst>
                    <a:ext uri="{FF2B5EF4-FFF2-40B4-BE49-F238E27FC236}">
                      <a16:creationId xmlns:a16="http://schemas.microsoft.com/office/drawing/2014/main" id="{65F24FDC-B604-33F3-0073-5CBC3F31EF1C}"/>
                    </a:ext>
                  </a:extLst>
                </p:cNvPr>
                <p:cNvSpPr txBox="1">
                  <a:spLocks noRot="1" noChangeAspect="1" noMove="1" noResize="1" noEditPoints="1" noAdjustHandles="1" noChangeArrowheads="1" noChangeShapeType="1" noTextEdit="1"/>
                </p:cNvSpPr>
                <p:nvPr/>
              </p:nvSpPr>
              <p:spPr>
                <a:xfrm>
                  <a:off x="10039435" y="2622428"/>
                  <a:ext cx="2152563" cy="246221"/>
                </a:xfrm>
                <a:prstGeom prst="rect">
                  <a:avLst/>
                </a:prstGeom>
                <a:blipFill>
                  <a:blip r:embed="rId5"/>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D484C8-C4A8-4011-88BE-20924AC06F50}"/>
                    </a:ext>
                  </a:extLst>
                </p:cNvPr>
                <p:cNvSpPr txBox="1"/>
                <p:nvPr/>
              </p:nvSpPr>
              <p:spPr>
                <a:xfrm>
                  <a:off x="9890643" y="4089285"/>
                  <a:ext cx="2317380" cy="246221"/>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000" b="1" i="1" smtClean="0">
                            <a:latin typeface="Cambria Math" panose="02040503050406030204" pitchFamily="18" charset="0"/>
                          </a:rPr>
                          <m:t>𝒑</m:t>
                        </m:r>
                        <m:r>
                          <a:rPr lang="fr-FR" sz="1000" b="1" i="1" smtClean="0">
                            <a:latin typeface="Cambria Math" panose="02040503050406030204" pitchFamily="18" charset="0"/>
                          </a:rPr>
                          <m:t>(</m:t>
                        </m:r>
                        <m:r>
                          <a:rPr lang="fr-FR" sz="1000" b="1" i="1" smtClean="0">
                            <a:latin typeface="Cambria Math" panose="02040503050406030204" pitchFamily="18" charset="0"/>
                          </a:rPr>
                          <m:t>𝒎𝒂𝒓𝒒𝒖𝒆𝒓</m:t>
                        </m:r>
                        <m:r>
                          <a:rPr lang="fr-FR" sz="1000" b="1" i="1" smtClean="0">
                            <a:latin typeface="Cambria Math" panose="02040503050406030204" pitchFamily="18" charset="0"/>
                          </a:rPr>
                          <m:t>=</m:t>
                        </m:r>
                        <m:r>
                          <a:rPr lang="fr-FR" sz="1000" b="1" i="1" smtClean="0">
                            <a:latin typeface="Cambria Math" panose="02040503050406030204" pitchFamily="18" charset="0"/>
                          </a:rPr>
                          <m:t>𝒗𝒊𝒔</m:t>
                        </m:r>
                        <m:r>
                          <a:rPr lang="fr-FR" sz="1000" b="1" i="1" smtClean="0">
                            <a:latin typeface="Cambria Math" panose="02040503050406030204" pitchFamily="18" charset="0"/>
                          </a:rPr>
                          <m:t>é</m:t>
                        </m:r>
                        <m:r>
                          <a:rPr lang="fr-FR" sz="1000" b="1" i="1" smtClean="0">
                            <a:latin typeface="Cambria Math" panose="02040503050406030204" pitchFamily="18" charset="0"/>
                          </a:rPr>
                          <m:t>𝒆</m:t>
                        </m:r>
                        <m:r>
                          <a:rPr lang="fr-FR" sz="1000" b="1" i="1" smtClean="0">
                            <a:latin typeface="Cambria Math" panose="02040503050406030204" pitchFamily="18" charset="0"/>
                          </a:rPr>
                          <m:t>|</m:t>
                        </m:r>
                        <m:r>
                          <a:rPr lang="fr-FR" sz="1000" b="1" i="1" smtClean="0">
                            <a:latin typeface="Cambria Math" panose="02040503050406030204" pitchFamily="18" charset="0"/>
                          </a:rPr>
                          <m:t>𝒕𝒓𝒂𝒋𝒆𝒄𝒕𝒐𝒊𝒓𝒆𝒔</m:t>
                        </m:r>
                        <m:r>
                          <a:rPr lang="fr-FR" sz="1000" b="1" i="1" smtClean="0">
                            <a:latin typeface="Cambria Math" panose="02040503050406030204" pitchFamily="18" charset="0"/>
                          </a:rPr>
                          <m:t>)</m:t>
                        </m:r>
                      </m:oMath>
                    </m:oMathPara>
                  </a14:m>
                  <a:endParaRPr lang="en-US" sz="1000" b="1" dirty="0"/>
                </a:p>
              </p:txBody>
            </p:sp>
          </mc:Choice>
          <mc:Fallback xmlns="">
            <p:sp>
              <p:nvSpPr>
                <p:cNvPr id="30" name="TextBox 29">
                  <a:extLst>
                    <a:ext uri="{FF2B5EF4-FFF2-40B4-BE49-F238E27FC236}">
                      <a16:creationId xmlns:a16="http://schemas.microsoft.com/office/drawing/2014/main" id="{18D484C8-C4A8-4011-88BE-20924AC06F50}"/>
                    </a:ext>
                  </a:extLst>
                </p:cNvPr>
                <p:cNvSpPr txBox="1">
                  <a:spLocks noRot="1" noChangeAspect="1" noMove="1" noResize="1" noEditPoints="1" noAdjustHandles="1" noChangeArrowheads="1" noChangeShapeType="1" noTextEdit="1"/>
                </p:cNvSpPr>
                <p:nvPr/>
              </p:nvSpPr>
              <p:spPr>
                <a:xfrm>
                  <a:off x="9890643" y="4089285"/>
                  <a:ext cx="2317380" cy="246221"/>
                </a:xfrm>
                <a:prstGeom prst="rect">
                  <a:avLst/>
                </a:prstGeom>
                <a:blipFill>
                  <a:blip r:embed="rId6"/>
                  <a:stretch>
                    <a:fillRect b="-2439"/>
                  </a:stretch>
                </a:blipFill>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63AD2156-EACC-85B1-D6A9-A556E2AAC2E7}"/>
              </a:ext>
            </a:extLst>
          </p:cNvPr>
          <p:cNvSpPr>
            <a:spLocks noGrp="1"/>
          </p:cNvSpPr>
          <p:nvPr>
            <p:ph type="title"/>
          </p:nvPr>
        </p:nvSpPr>
        <p:spPr/>
        <p:txBody>
          <a:bodyPr/>
          <a:lstStyle/>
          <a:p>
            <a:r>
              <a:rPr lang="fr-FR" dirty="0"/>
              <a:t>Jugements métacognitifs</a:t>
            </a:r>
            <a:endParaRPr lang="en-US" dirty="0"/>
          </a:p>
        </p:txBody>
      </p:sp>
      <p:sp>
        <p:nvSpPr>
          <p:cNvPr id="4" name="Slide Number Placeholder 3">
            <a:extLst>
              <a:ext uri="{FF2B5EF4-FFF2-40B4-BE49-F238E27FC236}">
                <a16:creationId xmlns:a16="http://schemas.microsoft.com/office/drawing/2014/main" id="{EB2AF32A-D560-F64A-3310-A300546F2664}"/>
              </a:ext>
            </a:extLst>
          </p:cNvPr>
          <p:cNvSpPr>
            <a:spLocks noGrp="1"/>
          </p:cNvSpPr>
          <p:nvPr>
            <p:ph type="sldNum" sz="quarter" idx="12"/>
          </p:nvPr>
        </p:nvSpPr>
        <p:spPr/>
        <p:txBody>
          <a:bodyPr/>
          <a:lstStyle/>
          <a:p>
            <a:fld id="{F95E6910-D586-4B1A-BC87-A1DD68C0FBEB}" type="slidenum">
              <a:rPr lang="en-US" smtClean="0"/>
              <a:t>8</a:t>
            </a:fld>
            <a:endParaRPr lang="en-US"/>
          </a:p>
        </p:txBody>
      </p:sp>
      <p:sp>
        <p:nvSpPr>
          <p:cNvPr id="10" name="TextBox 9">
            <a:extLst>
              <a:ext uri="{FF2B5EF4-FFF2-40B4-BE49-F238E27FC236}">
                <a16:creationId xmlns:a16="http://schemas.microsoft.com/office/drawing/2014/main" id="{FFC7E704-BCC8-78E2-F26B-9B7EDEFF63C3}"/>
              </a:ext>
            </a:extLst>
          </p:cNvPr>
          <p:cNvSpPr txBox="1"/>
          <p:nvPr/>
        </p:nvSpPr>
        <p:spPr>
          <a:xfrm>
            <a:off x="6387281" y="401803"/>
            <a:ext cx="5699386" cy="1200329"/>
          </a:xfrm>
          <a:prstGeom prst="rect">
            <a:avLst/>
          </a:prstGeom>
          <a:noFill/>
        </p:spPr>
        <p:txBody>
          <a:bodyPr wrap="square">
            <a:spAutoFit/>
          </a:bodyPr>
          <a:lstStyle/>
          <a:p>
            <a:pPr algn="ctr"/>
            <a:r>
              <a:rPr lang="fr-FR" dirty="0">
                <a:solidFill>
                  <a:schemeClr val="bg2">
                    <a:lumMod val="25000"/>
                  </a:schemeClr>
                </a:solidFill>
              </a:rPr>
              <a:t>Les</a:t>
            </a:r>
            <a:r>
              <a:rPr lang="fr-FR" dirty="0">
                <a:solidFill>
                  <a:srgbClr val="0070C0"/>
                </a:solidFill>
              </a:rPr>
              <a:t> jugements </a:t>
            </a:r>
            <a:r>
              <a:rPr lang="fr-FR" dirty="0">
                <a:solidFill>
                  <a:schemeClr val="bg2">
                    <a:lumMod val="25000"/>
                  </a:schemeClr>
                </a:solidFill>
              </a:rPr>
              <a:t>peuvent être formalisés comme des</a:t>
            </a:r>
            <a:r>
              <a:rPr lang="fr-FR" dirty="0">
                <a:solidFill>
                  <a:srgbClr val="0070C0"/>
                </a:solidFill>
              </a:rPr>
              <a:t> estimations de la confiance dans une proposition </a:t>
            </a:r>
            <a:r>
              <a:rPr lang="fr-FR" dirty="0">
                <a:solidFill>
                  <a:schemeClr val="bg2">
                    <a:lumMod val="25000"/>
                  </a:schemeClr>
                </a:solidFill>
              </a:rPr>
              <a:t>à travers une gamme de </a:t>
            </a:r>
            <a:r>
              <a:rPr lang="fr-FR" b="1" dirty="0">
                <a:solidFill>
                  <a:schemeClr val="bg2">
                    <a:lumMod val="25000"/>
                  </a:schemeClr>
                </a:solidFill>
              </a:rPr>
              <a:t>domaines</a:t>
            </a:r>
            <a:r>
              <a:rPr lang="fr-FR" dirty="0">
                <a:solidFill>
                  <a:schemeClr val="bg2">
                    <a:lumMod val="25000"/>
                  </a:schemeClr>
                </a:solidFill>
              </a:rPr>
              <a:t> et d’</a:t>
            </a:r>
            <a:r>
              <a:rPr lang="fr-FR" b="1" dirty="0">
                <a:solidFill>
                  <a:schemeClr val="bg2">
                    <a:lumMod val="25000"/>
                  </a:schemeClr>
                </a:solidFill>
              </a:rPr>
              <a:t>échelles temporelles</a:t>
            </a:r>
            <a:endParaRPr lang="en-US" dirty="0">
              <a:solidFill>
                <a:schemeClr val="bg2">
                  <a:lumMod val="25000"/>
                </a:schemeClr>
              </a:solidFill>
            </a:endParaRPr>
          </a:p>
        </p:txBody>
      </p:sp>
      <p:sp>
        <p:nvSpPr>
          <p:cNvPr id="16" name="Content Placeholder 2">
            <a:extLst>
              <a:ext uri="{FF2B5EF4-FFF2-40B4-BE49-F238E27FC236}">
                <a16:creationId xmlns:a16="http://schemas.microsoft.com/office/drawing/2014/main" id="{1A1FB032-74A9-A21A-F400-9286BB4D2C2D}"/>
              </a:ext>
            </a:extLst>
          </p:cNvPr>
          <p:cNvSpPr>
            <a:spLocks noGrp="1"/>
          </p:cNvSpPr>
          <p:nvPr>
            <p:ph idx="1"/>
          </p:nvPr>
        </p:nvSpPr>
        <p:spPr>
          <a:xfrm>
            <a:off x="180363" y="1219199"/>
            <a:ext cx="5698115" cy="5283200"/>
          </a:xfrm>
        </p:spPr>
        <p:txBody>
          <a:bodyPr anchor="ctr">
            <a:noAutofit/>
          </a:bodyPr>
          <a:lstStyle/>
          <a:p>
            <a:pPr marL="0" indent="0">
              <a:spcAft>
                <a:spcPts val="600"/>
              </a:spcAft>
              <a:buNone/>
            </a:pPr>
            <a:r>
              <a:rPr lang="fr-FR" sz="1800" dirty="0">
                <a:solidFill>
                  <a:srgbClr val="0070C0"/>
                </a:solidFill>
              </a:rPr>
              <a:t>Ces estimations métacognitives désignent la certitude qu'un individu a concernant ses propres décisions ou actions </a:t>
            </a:r>
            <a:r>
              <a:rPr lang="fr-FR" sz="1800" dirty="0"/>
              <a:t>(réelles/hypothétiques):</a:t>
            </a:r>
          </a:p>
          <a:p>
            <a:r>
              <a:rPr lang="fr-FR" sz="1800" b="1" dirty="0"/>
              <a:t>Rétrospective</a:t>
            </a:r>
            <a:r>
              <a:rPr lang="fr-FR" sz="1800" dirty="0"/>
              <a:t> : évaluation après une décision</a:t>
            </a:r>
          </a:p>
          <a:p>
            <a:pPr>
              <a:spcAft>
                <a:spcPts val="1800"/>
              </a:spcAft>
            </a:pPr>
            <a:r>
              <a:rPr lang="fr-FR" sz="1800" b="1" dirty="0"/>
              <a:t>Prospective</a:t>
            </a:r>
            <a:r>
              <a:rPr lang="fr-FR" sz="1800" dirty="0"/>
              <a:t> : estimation avant une action</a:t>
            </a:r>
          </a:p>
          <a:p>
            <a:pPr marL="0" indent="0">
              <a:buNone/>
            </a:pPr>
            <a:r>
              <a:rPr lang="fr-FR" sz="1800" dirty="0"/>
              <a:t>Autrement dit:</a:t>
            </a:r>
          </a:p>
          <a:p>
            <a:r>
              <a:rPr lang="fr-FR" sz="1800" dirty="0"/>
              <a:t>C’est la </a:t>
            </a:r>
            <a:r>
              <a:rPr lang="fr-FR" sz="1800" b="1" dirty="0">
                <a:solidFill>
                  <a:srgbClr val="0070C0"/>
                </a:solidFill>
              </a:rPr>
              <a:t>probabilité</a:t>
            </a:r>
            <a:r>
              <a:rPr lang="fr-FR" sz="1800" dirty="0"/>
              <a:t> que l’action/décision ait </a:t>
            </a:r>
            <a:r>
              <a:rPr lang="fr-FR" sz="1800" b="1" dirty="0"/>
              <a:t>identifié correctement</a:t>
            </a:r>
            <a:r>
              <a:rPr lang="fr-FR" sz="1800" dirty="0"/>
              <a:t> l’état du monde</a:t>
            </a:r>
          </a:p>
          <a:p>
            <a:pPr>
              <a:spcAft>
                <a:spcPts val="1800"/>
              </a:spcAft>
            </a:pPr>
            <a:r>
              <a:rPr lang="fr-FR" sz="1800" dirty="0"/>
              <a:t>C’est la </a:t>
            </a:r>
            <a:r>
              <a:rPr lang="fr-FR" sz="1800" b="1" dirty="0">
                <a:solidFill>
                  <a:srgbClr val="0070C0"/>
                </a:solidFill>
              </a:rPr>
              <a:t>probabilité</a:t>
            </a:r>
            <a:r>
              <a:rPr lang="fr-FR" sz="1800" dirty="0"/>
              <a:t> de faire un choix </a:t>
            </a:r>
            <a:r>
              <a:rPr lang="fr-FR" sz="1800" b="1" dirty="0"/>
              <a:t>cohérent</a:t>
            </a:r>
            <a:r>
              <a:rPr lang="fr-FR" sz="1800" dirty="0"/>
              <a:t> si la même situation se présentait plusieurs fois</a:t>
            </a:r>
          </a:p>
          <a:p>
            <a:pPr marL="0" indent="0">
              <a:buNone/>
            </a:pPr>
            <a:r>
              <a:rPr lang="fr-FR" sz="1800" dirty="0"/>
              <a:t>Attention:</a:t>
            </a:r>
          </a:p>
          <a:p>
            <a:r>
              <a:rPr lang="fr-FR" sz="1800" dirty="0"/>
              <a:t>C’est </a:t>
            </a:r>
            <a:r>
              <a:rPr lang="en-US" sz="1800" dirty="0"/>
              <a:t>une estimation subjective </a:t>
            </a:r>
            <a:r>
              <a:rPr lang="en-US" sz="1800" b="1" dirty="0"/>
              <a:t>ponctuelle</a:t>
            </a:r>
          </a:p>
          <a:p>
            <a:r>
              <a:rPr lang="en-US" sz="1800" dirty="0"/>
              <a:t>Les </a:t>
            </a:r>
            <a:r>
              <a:rPr lang="en-US" sz="1800" dirty="0" err="1"/>
              <a:t>incertitudes</a:t>
            </a:r>
            <a:r>
              <a:rPr lang="en-US" sz="1800" dirty="0"/>
              <a:t> </a:t>
            </a:r>
            <a:r>
              <a:rPr lang="en-US" sz="1800" dirty="0" err="1"/>
              <a:t>inhérentes</a:t>
            </a:r>
            <a:r>
              <a:rPr lang="en-US" sz="1800" dirty="0"/>
              <a:t> à la perception, cognition, action </a:t>
            </a:r>
            <a:r>
              <a:rPr lang="en-US" sz="1800" dirty="0" err="1"/>
              <a:t>sont</a:t>
            </a:r>
            <a:r>
              <a:rPr lang="en-US" sz="1800" dirty="0"/>
              <a:t> </a:t>
            </a:r>
            <a:r>
              <a:rPr lang="en-US" sz="1800" b="1" dirty="0" err="1"/>
              <a:t>distinctes</a:t>
            </a:r>
            <a:r>
              <a:rPr lang="en-US" sz="1800" b="1" dirty="0"/>
              <a:t> </a:t>
            </a:r>
            <a:r>
              <a:rPr lang="en-US" sz="1800" dirty="0" err="1"/>
              <a:t>mais</a:t>
            </a:r>
            <a:r>
              <a:rPr lang="en-US" sz="1800" b="1" dirty="0"/>
              <a:t> </a:t>
            </a:r>
            <a:r>
              <a:rPr lang="en-US" sz="1800" b="1" dirty="0" err="1"/>
              <a:t>influencent</a:t>
            </a:r>
            <a:r>
              <a:rPr lang="en-US" sz="1800" b="1" dirty="0"/>
              <a:t> </a:t>
            </a:r>
            <a:r>
              <a:rPr lang="en-US" sz="1800" dirty="0"/>
              <a:t>la </a:t>
            </a:r>
            <a:r>
              <a:rPr lang="en-US" sz="1800" dirty="0" err="1"/>
              <a:t>confiance</a:t>
            </a:r>
            <a:endParaRPr lang="fr-FR" sz="1800" dirty="0"/>
          </a:p>
        </p:txBody>
      </p:sp>
      <p:sp>
        <p:nvSpPr>
          <p:cNvPr id="32" name="TextBox 31">
            <a:extLst>
              <a:ext uri="{FF2B5EF4-FFF2-40B4-BE49-F238E27FC236}">
                <a16:creationId xmlns:a16="http://schemas.microsoft.com/office/drawing/2014/main" id="{E90D4B00-6540-C200-5519-CC6AF928F7E8}"/>
              </a:ext>
            </a:extLst>
          </p:cNvPr>
          <p:cNvSpPr txBox="1"/>
          <p:nvPr/>
        </p:nvSpPr>
        <p:spPr>
          <a:xfrm>
            <a:off x="3787422" y="6423076"/>
            <a:ext cx="4617155" cy="307777"/>
          </a:xfrm>
          <a:prstGeom prst="rect">
            <a:avLst/>
          </a:prstGeom>
          <a:noFill/>
        </p:spPr>
        <p:txBody>
          <a:bodyPr wrap="square" rtlCol="0">
            <a:spAutoFit/>
          </a:bodyPr>
          <a:lstStyle/>
          <a:p>
            <a:r>
              <a:rPr lang="fr-FR" sz="1400" dirty="0" err="1">
                <a:solidFill>
                  <a:schemeClr val="bg2">
                    <a:lumMod val="25000"/>
                  </a:schemeClr>
                </a:solidFill>
              </a:rPr>
              <a:t>Meyniel</a:t>
            </a:r>
            <a:r>
              <a:rPr lang="fr-FR" sz="1400" dirty="0">
                <a:solidFill>
                  <a:schemeClr val="bg2">
                    <a:lumMod val="25000"/>
                  </a:schemeClr>
                </a:solidFill>
              </a:rPr>
              <a:t> et al., 2015; Pouget et al., 2016; Fleming, 2024 </a:t>
            </a:r>
            <a:endParaRPr lang="en-US" sz="1400" dirty="0">
              <a:solidFill>
                <a:schemeClr val="bg2">
                  <a:lumMod val="25000"/>
                </a:schemeClr>
              </a:solidFill>
            </a:endParaRPr>
          </a:p>
        </p:txBody>
      </p:sp>
      <p:sp>
        <p:nvSpPr>
          <p:cNvPr id="3" name="Footer Placeholder 2">
            <a:extLst>
              <a:ext uri="{FF2B5EF4-FFF2-40B4-BE49-F238E27FC236}">
                <a16:creationId xmlns:a16="http://schemas.microsoft.com/office/drawing/2014/main" id="{411170E5-F20E-935A-BBB8-F04EE0167C34}"/>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43219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34AF3-951B-8DCA-9447-64B30BD08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8624E-E26E-3579-D004-2D039C172C64}"/>
              </a:ext>
            </a:extLst>
          </p:cNvPr>
          <p:cNvSpPr>
            <a:spLocks noGrp="1"/>
          </p:cNvSpPr>
          <p:nvPr>
            <p:ph type="title"/>
          </p:nvPr>
        </p:nvSpPr>
        <p:spPr/>
        <p:txBody>
          <a:bodyPr/>
          <a:lstStyle/>
          <a:p>
            <a:r>
              <a:rPr lang="fr-FR" dirty="0"/>
              <a:t>Précision et dysfonctionnements de la métacognition</a:t>
            </a:r>
            <a:endParaRPr lang="en-US" dirty="0"/>
          </a:p>
        </p:txBody>
      </p:sp>
      <p:sp>
        <p:nvSpPr>
          <p:cNvPr id="4" name="Slide Number Placeholder 3">
            <a:extLst>
              <a:ext uri="{FF2B5EF4-FFF2-40B4-BE49-F238E27FC236}">
                <a16:creationId xmlns:a16="http://schemas.microsoft.com/office/drawing/2014/main" id="{5648DA50-AA95-82CD-AA83-C814A7AA77AA}"/>
              </a:ext>
            </a:extLst>
          </p:cNvPr>
          <p:cNvSpPr>
            <a:spLocks noGrp="1"/>
          </p:cNvSpPr>
          <p:nvPr>
            <p:ph type="sldNum" sz="quarter" idx="12"/>
          </p:nvPr>
        </p:nvSpPr>
        <p:spPr/>
        <p:txBody>
          <a:bodyPr/>
          <a:lstStyle/>
          <a:p>
            <a:fld id="{F95E6910-D586-4B1A-BC87-A1DD68C0FBEB}" type="slidenum">
              <a:rPr lang="en-US" smtClean="0"/>
              <a:t>9</a:t>
            </a:fld>
            <a:endParaRPr lang="en-US"/>
          </a:p>
        </p:txBody>
      </p:sp>
      <p:sp>
        <p:nvSpPr>
          <p:cNvPr id="6" name="Content Placeholder 5">
            <a:extLst>
              <a:ext uri="{FF2B5EF4-FFF2-40B4-BE49-F238E27FC236}">
                <a16:creationId xmlns:a16="http://schemas.microsoft.com/office/drawing/2014/main" id="{9A6B48E0-ABA6-58F8-A2A6-F7E86DCA8D44}"/>
              </a:ext>
            </a:extLst>
          </p:cNvPr>
          <p:cNvSpPr>
            <a:spLocks noGrp="1"/>
          </p:cNvSpPr>
          <p:nvPr>
            <p:ph idx="1"/>
          </p:nvPr>
        </p:nvSpPr>
        <p:spPr>
          <a:xfrm>
            <a:off x="464329" y="1245267"/>
            <a:ext cx="5853562" cy="5132954"/>
          </a:xfrm>
        </p:spPr>
        <p:txBody>
          <a:bodyPr anchor="ctr">
            <a:noAutofit/>
          </a:bodyPr>
          <a:lstStyle/>
          <a:p>
            <a:pPr>
              <a:spcAft>
                <a:spcPts val="600"/>
              </a:spcAft>
            </a:pPr>
            <a:r>
              <a:rPr lang="fr-FR" sz="1800" dirty="0"/>
              <a:t>La </a:t>
            </a:r>
            <a:r>
              <a:rPr lang="fr-FR" sz="1800" b="1" dirty="0"/>
              <a:t>précision </a:t>
            </a:r>
            <a:r>
              <a:rPr lang="fr-FR" sz="1800" dirty="0"/>
              <a:t>métacognitive (performance): </a:t>
            </a:r>
            <a:r>
              <a:rPr lang="fr-FR" sz="1800" dirty="0">
                <a:solidFill>
                  <a:srgbClr val="0070C0"/>
                </a:solidFill>
              </a:rPr>
              <a:t>correspondance entre les jugements/confiance et la performance réelle</a:t>
            </a:r>
            <a:endParaRPr lang="fr-FR" sz="1800" dirty="0"/>
          </a:p>
          <a:p>
            <a:pPr>
              <a:spcAft>
                <a:spcPts val="1800"/>
              </a:spcAft>
            </a:pPr>
            <a:r>
              <a:rPr lang="fr-FR" sz="1800" dirty="0"/>
              <a:t>La </a:t>
            </a:r>
            <a:r>
              <a:rPr lang="fr-FR" sz="1800" b="1" dirty="0"/>
              <a:t>confiance</a:t>
            </a:r>
            <a:r>
              <a:rPr lang="fr-FR" sz="1800" dirty="0"/>
              <a:t>: </a:t>
            </a:r>
            <a:r>
              <a:rPr lang="fr-FR" sz="1800" dirty="0">
                <a:solidFill>
                  <a:srgbClr val="0070C0"/>
                </a:solidFill>
              </a:rPr>
              <a:t>influencée par les modèles mentaux que l’individu se fait du monde et de son propre fonctionnement cognitif</a:t>
            </a:r>
            <a:endParaRPr lang="fr-FR" sz="1800" b="1" dirty="0"/>
          </a:p>
          <a:p>
            <a:pPr marL="0" indent="0">
              <a:spcAft>
                <a:spcPts val="600"/>
              </a:spcAft>
              <a:buNone/>
            </a:pPr>
            <a:r>
              <a:rPr lang="fr-FR" sz="1800" b="1" dirty="0"/>
              <a:t>La précision métacognitive dépend de:</a:t>
            </a:r>
            <a:endParaRPr lang="fr-FR" sz="1800" dirty="0"/>
          </a:p>
          <a:p>
            <a:pPr>
              <a:spcAft>
                <a:spcPts val="600"/>
              </a:spcAft>
            </a:pPr>
            <a:r>
              <a:rPr lang="fr-FR" sz="1800" dirty="0"/>
              <a:t>Sensibilité métacognitive</a:t>
            </a:r>
            <a:br>
              <a:rPr lang="fr-FR" sz="1800" dirty="0"/>
            </a:br>
            <a:r>
              <a:rPr lang="fr-FR" sz="1800" dirty="0">
                <a:solidFill>
                  <a:srgbClr val="0070C0"/>
                </a:solidFill>
              </a:rPr>
              <a:t>Capacité à </a:t>
            </a:r>
            <a:r>
              <a:rPr lang="fr-FR" sz="1800" dirty="0">
                <a:solidFill>
                  <a:schemeClr val="accent2"/>
                </a:solidFill>
              </a:rPr>
              <a:t>ajuster sa confiance </a:t>
            </a:r>
            <a:r>
              <a:rPr lang="fr-FR" sz="1800" dirty="0">
                <a:solidFill>
                  <a:srgbClr val="0070C0"/>
                </a:solidFill>
              </a:rPr>
              <a:t>selon la performance réelle </a:t>
            </a:r>
            <a:r>
              <a:rPr lang="fr-FR" sz="1800" dirty="0"/>
              <a:t>: Si l’on est plus confiant lorsqu’on a raison que lorsqu’on a tort, et inversement, la sensibilité est élevée</a:t>
            </a:r>
          </a:p>
          <a:p>
            <a:pPr>
              <a:spcAft>
                <a:spcPts val="600"/>
              </a:spcAft>
            </a:pPr>
            <a:r>
              <a:rPr lang="fr-FR" sz="1800" dirty="0"/>
              <a:t>Biais métacognitif</a:t>
            </a:r>
            <a:br>
              <a:rPr lang="fr-FR" sz="1800" b="1" dirty="0"/>
            </a:br>
            <a:r>
              <a:rPr lang="fr-FR" sz="1800" dirty="0">
                <a:solidFill>
                  <a:srgbClr val="0070C0"/>
                </a:solidFill>
              </a:rPr>
              <a:t>Tendance à être </a:t>
            </a:r>
            <a:r>
              <a:rPr lang="fr-FR" sz="1800" dirty="0">
                <a:solidFill>
                  <a:schemeClr val="accent2"/>
                </a:solidFill>
              </a:rPr>
              <a:t>trop ou trop peu confiant </a:t>
            </a:r>
            <a:r>
              <a:rPr lang="fr-FR" sz="1800" dirty="0">
                <a:solidFill>
                  <a:srgbClr val="0070C0"/>
                </a:solidFill>
              </a:rPr>
              <a:t>par rapport à la performance moyenne</a:t>
            </a:r>
            <a:r>
              <a:rPr lang="fr-FR" sz="1800" dirty="0"/>
              <a:t> indépendamment de la sensibilité: </a:t>
            </a:r>
            <a:r>
              <a:rPr lang="fr-FR" sz="1800" b="1" dirty="0"/>
              <a:t>calibration</a:t>
            </a:r>
            <a:endParaRPr lang="fr-FR" sz="1800" dirty="0"/>
          </a:p>
        </p:txBody>
      </p:sp>
      <p:grpSp>
        <p:nvGrpSpPr>
          <p:cNvPr id="16" name="Group 15">
            <a:extLst>
              <a:ext uri="{FF2B5EF4-FFF2-40B4-BE49-F238E27FC236}">
                <a16:creationId xmlns:a16="http://schemas.microsoft.com/office/drawing/2014/main" id="{7006ABA5-67D5-19AF-6CF7-08BAB9EE4C47}"/>
              </a:ext>
            </a:extLst>
          </p:cNvPr>
          <p:cNvGrpSpPr/>
          <p:nvPr/>
        </p:nvGrpSpPr>
        <p:grpSpPr>
          <a:xfrm>
            <a:off x="6742138" y="3484791"/>
            <a:ext cx="4861997" cy="3010990"/>
            <a:chOff x="7029090" y="1455542"/>
            <a:chExt cx="4861997" cy="3010990"/>
          </a:xfrm>
        </p:grpSpPr>
        <p:sp>
          <p:nvSpPr>
            <p:cNvPr id="7" name="TextBox 6">
              <a:extLst>
                <a:ext uri="{FF2B5EF4-FFF2-40B4-BE49-F238E27FC236}">
                  <a16:creationId xmlns:a16="http://schemas.microsoft.com/office/drawing/2014/main" id="{36B6295F-10E6-DD62-7718-0B08AC4BB0AF}"/>
                </a:ext>
              </a:extLst>
            </p:cNvPr>
            <p:cNvSpPr txBox="1"/>
            <p:nvPr/>
          </p:nvSpPr>
          <p:spPr>
            <a:xfrm>
              <a:off x="7261713" y="4158755"/>
              <a:ext cx="4396749" cy="307777"/>
            </a:xfrm>
            <a:prstGeom prst="rect">
              <a:avLst/>
            </a:prstGeom>
            <a:noFill/>
          </p:spPr>
          <p:txBody>
            <a:bodyPr wrap="square" rtlCol="0">
              <a:spAutoFit/>
            </a:bodyPr>
            <a:lstStyle/>
            <a:p>
              <a:pPr algn="ctr"/>
              <a:r>
                <a:rPr lang="fr-FR" sz="1400" dirty="0" err="1"/>
                <a:t>Dunning</a:t>
              </a:r>
              <a:r>
                <a:rPr lang="fr-FR" sz="1400" dirty="0"/>
                <a:t>-Kruger </a:t>
              </a:r>
              <a:r>
                <a:rPr lang="fr-FR" sz="1400" dirty="0" err="1"/>
                <a:t>effect</a:t>
              </a:r>
              <a:r>
                <a:rPr lang="fr-FR" sz="1400" dirty="0"/>
                <a:t> (1999) (dissensus partiel)</a:t>
              </a:r>
            </a:p>
          </p:txBody>
        </p:sp>
        <p:pic>
          <p:nvPicPr>
            <p:cNvPr id="9" name="Picture 8" descr="A diagram of a graph&#10;&#10;AI-generated content may be incorrect.">
              <a:extLst>
                <a:ext uri="{FF2B5EF4-FFF2-40B4-BE49-F238E27FC236}">
                  <a16:creationId xmlns:a16="http://schemas.microsoft.com/office/drawing/2014/main" id="{2DF8FAB7-9659-AC0C-414F-F3817BE69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090" y="1455542"/>
              <a:ext cx="4861997" cy="2704486"/>
            </a:xfrm>
            <a:prstGeom prst="rect">
              <a:avLst/>
            </a:prstGeom>
          </p:spPr>
        </p:pic>
      </p:grpSp>
      <p:sp>
        <p:nvSpPr>
          <p:cNvPr id="18" name="TextBox 17">
            <a:extLst>
              <a:ext uri="{FF2B5EF4-FFF2-40B4-BE49-F238E27FC236}">
                <a16:creationId xmlns:a16="http://schemas.microsoft.com/office/drawing/2014/main" id="{4BA496A2-E900-5730-55DC-66AEEF5F2E1E}"/>
              </a:ext>
            </a:extLst>
          </p:cNvPr>
          <p:cNvSpPr txBox="1"/>
          <p:nvPr/>
        </p:nvSpPr>
        <p:spPr>
          <a:xfrm>
            <a:off x="101327" y="6445955"/>
            <a:ext cx="4617155" cy="307777"/>
          </a:xfrm>
          <a:prstGeom prst="rect">
            <a:avLst/>
          </a:prstGeom>
          <a:noFill/>
        </p:spPr>
        <p:txBody>
          <a:bodyPr wrap="square" rtlCol="0">
            <a:spAutoFit/>
          </a:bodyPr>
          <a:lstStyle/>
          <a:p>
            <a:r>
              <a:rPr lang="fr-FR" sz="1400" dirty="0"/>
              <a:t>Fleming, 2024. </a:t>
            </a:r>
            <a:r>
              <a:rPr lang="fr-FR" sz="1400" i="1" dirty="0" err="1"/>
              <a:t>Annual</a:t>
            </a:r>
            <a:r>
              <a:rPr lang="fr-FR" sz="1400" i="1" dirty="0"/>
              <a:t> </a:t>
            </a:r>
            <a:r>
              <a:rPr lang="fr-FR" sz="1400" i="1" dirty="0" err="1"/>
              <a:t>Review</a:t>
            </a:r>
            <a:r>
              <a:rPr lang="fr-FR" sz="1400" i="1" dirty="0"/>
              <a:t> of Psychology</a:t>
            </a:r>
            <a:endParaRPr lang="en-US" sz="1400" dirty="0"/>
          </a:p>
        </p:txBody>
      </p:sp>
      <p:grpSp>
        <p:nvGrpSpPr>
          <p:cNvPr id="43" name="Group 42">
            <a:extLst>
              <a:ext uri="{FF2B5EF4-FFF2-40B4-BE49-F238E27FC236}">
                <a16:creationId xmlns:a16="http://schemas.microsoft.com/office/drawing/2014/main" id="{70ED4B35-B165-4E3B-89FF-3E336220BA08}"/>
              </a:ext>
            </a:extLst>
          </p:cNvPr>
          <p:cNvGrpSpPr/>
          <p:nvPr/>
        </p:nvGrpSpPr>
        <p:grpSpPr>
          <a:xfrm>
            <a:off x="8938674" y="1367875"/>
            <a:ext cx="2935111" cy="1521257"/>
            <a:chOff x="7168445" y="3212576"/>
            <a:chExt cx="2935111" cy="1521257"/>
          </a:xfrm>
        </p:grpSpPr>
        <p:pic>
          <p:nvPicPr>
            <p:cNvPr id="27" name="Picture 26" descr="A diagram of a football goal&#10;&#10;AI-generated content may be incorrect.">
              <a:extLst>
                <a:ext uri="{FF2B5EF4-FFF2-40B4-BE49-F238E27FC236}">
                  <a16:creationId xmlns:a16="http://schemas.microsoft.com/office/drawing/2014/main" id="{0A5A03F5-D358-296F-1020-1C83AE1A941C}"/>
                </a:ext>
              </a:extLst>
            </p:cNvPr>
            <p:cNvPicPr>
              <a:picLocks noChangeAspect="1"/>
            </p:cNvPicPr>
            <p:nvPr/>
          </p:nvPicPr>
          <p:blipFill>
            <a:blip r:embed="rId4">
              <a:extLst>
                <a:ext uri="{28A0092B-C50C-407E-A947-70E740481C1C}">
                  <a14:useLocalDpi xmlns:a14="http://schemas.microsoft.com/office/drawing/2010/main" val="0"/>
                </a:ext>
              </a:extLst>
            </a:blip>
            <a:srcRect l="14674" t="29817" r="30820" b="39793"/>
            <a:stretch>
              <a:fillRect/>
            </a:stretch>
          </p:blipFill>
          <p:spPr>
            <a:xfrm>
              <a:off x="7168445" y="3212576"/>
              <a:ext cx="2935111" cy="1521257"/>
            </a:xfrm>
            <a:prstGeom prst="rect">
              <a:avLst/>
            </a:prstGeom>
          </p:spPr>
        </p:pic>
        <p:cxnSp>
          <p:nvCxnSpPr>
            <p:cNvPr id="29" name="Straight Connector 28">
              <a:extLst>
                <a:ext uri="{FF2B5EF4-FFF2-40B4-BE49-F238E27FC236}">
                  <a16:creationId xmlns:a16="http://schemas.microsoft.com/office/drawing/2014/main" id="{CD1E8C90-071D-F9D3-F5E1-CD1B23630DE4}"/>
                </a:ext>
              </a:extLst>
            </p:cNvPr>
            <p:cNvCxnSpPr/>
            <p:nvPr/>
          </p:nvCxnSpPr>
          <p:spPr>
            <a:xfrm flipV="1">
              <a:off x="8750300" y="3378200"/>
              <a:ext cx="0" cy="987134"/>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4CD574E3-11DD-B5DC-E606-62AA3860D32F}"/>
                </a:ext>
              </a:extLst>
            </p:cNvPr>
            <p:cNvCxnSpPr/>
            <p:nvPr/>
          </p:nvCxnSpPr>
          <p:spPr>
            <a:xfrm>
              <a:off x="9175750" y="3848100"/>
              <a:ext cx="50800" cy="50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680B8CD-599D-0BCF-2921-0607E5960479}"/>
                </a:ext>
              </a:extLst>
            </p:cNvPr>
            <p:cNvCxnSpPr>
              <a:cxnSpLocks/>
            </p:cNvCxnSpPr>
            <p:nvPr/>
          </p:nvCxnSpPr>
          <p:spPr>
            <a:xfrm>
              <a:off x="9093200" y="3954822"/>
              <a:ext cx="107950" cy="970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1D4EE8A-CF1C-C7BB-1131-E99529C26841}"/>
                </a:ext>
              </a:extLst>
            </p:cNvPr>
            <p:cNvCxnSpPr>
              <a:cxnSpLocks/>
            </p:cNvCxnSpPr>
            <p:nvPr/>
          </p:nvCxnSpPr>
          <p:spPr>
            <a:xfrm>
              <a:off x="9040702" y="4087016"/>
              <a:ext cx="163401" cy="151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2BA36DB-4C62-310A-4E96-AC92F6C2B910}"/>
                </a:ext>
              </a:extLst>
            </p:cNvPr>
            <p:cNvCxnSpPr>
              <a:cxnSpLocks/>
            </p:cNvCxnSpPr>
            <p:nvPr/>
          </p:nvCxnSpPr>
          <p:spPr>
            <a:xfrm>
              <a:off x="8998770" y="4202624"/>
              <a:ext cx="175771" cy="162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3ECB1C6-EBC8-B73D-EC60-611F81D052E2}"/>
                </a:ext>
              </a:extLst>
            </p:cNvPr>
            <p:cNvCxnSpPr>
              <a:cxnSpLocks/>
            </p:cNvCxnSpPr>
            <p:nvPr/>
          </p:nvCxnSpPr>
          <p:spPr>
            <a:xfrm>
              <a:off x="8932519" y="4272932"/>
              <a:ext cx="73378" cy="8651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FFF7FB6B-B0C1-0A85-9256-93C98D55B762}"/>
              </a:ext>
            </a:extLst>
          </p:cNvPr>
          <p:cNvGrpSpPr/>
          <p:nvPr/>
        </p:nvGrpSpPr>
        <p:grpSpPr>
          <a:xfrm>
            <a:off x="6317891" y="1084758"/>
            <a:ext cx="2515391" cy="2043146"/>
            <a:chOff x="6317891" y="1084758"/>
            <a:chExt cx="2515391" cy="2043146"/>
          </a:xfrm>
        </p:grpSpPr>
        <p:grpSp>
          <p:nvGrpSpPr>
            <p:cNvPr id="25" name="Group 24">
              <a:extLst>
                <a:ext uri="{FF2B5EF4-FFF2-40B4-BE49-F238E27FC236}">
                  <a16:creationId xmlns:a16="http://schemas.microsoft.com/office/drawing/2014/main" id="{C964208C-2D8C-9EBD-75D3-D64C1202BF9C}"/>
                </a:ext>
              </a:extLst>
            </p:cNvPr>
            <p:cNvGrpSpPr/>
            <p:nvPr/>
          </p:nvGrpSpPr>
          <p:grpSpPr>
            <a:xfrm>
              <a:off x="6317891" y="1084758"/>
              <a:ext cx="2515391" cy="2043146"/>
              <a:chOff x="6519970" y="4258791"/>
              <a:chExt cx="2515391" cy="2043146"/>
            </a:xfrm>
          </p:grpSpPr>
          <p:pic>
            <p:nvPicPr>
              <p:cNvPr id="19" name="Picture 18" descr="A diagram of a football goal&#10;&#10;AI-generated content may be incorrect.">
                <a:extLst>
                  <a:ext uri="{FF2B5EF4-FFF2-40B4-BE49-F238E27FC236}">
                    <a16:creationId xmlns:a16="http://schemas.microsoft.com/office/drawing/2014/main" id="{24DC89A3-65CF-E239-D8A1-4EBB1B09BB67}"/>
                  </a:ext>
                </a:extLst>
              </p:cNvPr>
              <p:cNvPicPr>
                <a:picLocks noChangeAspect="1"/>
              </p:cNvPicPr>
              <p:nvPr/>
            </p:nvPicPr>
            <p:blipFill>
              <a:blip r:embed="rId4">
                <a:extLst>
                  <a:ext uri="{28A0092B-C50C-407E-A947-70E740481C1C}">
                    <a14:useLocalDpi xmlns:a14="http://schemas.microsoft.com/office/drawing/2010/main" val="0"/>
                  </a:ext>
                </a:extLst>
              </a:blip>
              <a:srcRect l="16351" t="59229" r="38158"/>
              <a:stretch>
                <a:fillRect/>
              </a:stretch>
            </p:blipFill>
            <p:spPr>
              <a:xfrm>
                <a:off x="6519970" y="4261080"/>
                <a:ext cx="2449688" cy="2040857"/>
              </a:xfrm>
              <a:prstGeom prst="rect">
                <a:avLst/>
              </a:prstGeom>
            </p:spPr>
          </p:pic>
          <p:sp>
            <p:nvSpPr>
              <p:cNvPr id="24" name="Oval 23">
                <a:extLst>
                  <a:ext uri="{FF2B5EF4-FFF2-40B4-BE49-F238E27FC236}">
                    <a16:creationId xmlns:a16="http://schemas.microsoft.com/office/drawing/2014/main" id="{95FF761B-A18A-894A-FD7A-3DC9542D362C}"/>
                  </a:ext>
                </a:extLst>
              </p:cNvPr>
              <p:cNvSpPr/>
              <p:nvPr/>
            </p:nvSpPr>
            <p:spPr>
              <a:xfrm>
                <a:off x="8176294" y="4258791"/>
                <a:ext cx="859067" cy="733912"/>
              </a:xfrm>
              <a:prstGeom prst="ellipse">
                <a:avLst/>
              </a:prstGeom>
              <a:solidFill>
                <a:srgbClr val="EAECA2">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5480456E-87B0-41FA-B98A-C7732B16E9FC}"/>
                </a:ext>
              </a:extLst>
            </p:cNvPr>
            <p:cNvCxnSpPr>
              <a:cxnSpLocks/>
            </p:cNvCxnSpPr>
            <p:nvPr/>
          </p:nvCxnSpPr>
          <p:spPr>
            <a:xfrm flipV="1">
              <a:off x="8401050" y="1228886"/>
              <a:ext cx="252821" cy="273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59F1C9AD-2D47-4A22-E2FC-1E616E6E65BC}"/>
              </a:ext>
            </a:extLst>
          </p:cNvPr>
          <p:cNvSpPr>
            <a:spLocks noGrp="1"/>
          </p:cNvSpPr>
          <p:nvPr>
            <p:ph type="ftr" sz="quarter" idx="11"/>
          </p:nvPr>
        </p:nvSpPr>
        <p:spPr/>
        <p:txBody>
          <a:bodyPr/>
          <a:lstStyle/>
          <a:p>
            <a:r>
              <a:rPr lang="en-US"/>
              <a:t>Valentin Guigon - 2025</a:t>
            </a:r>
          </a:p>
        </p:txBody>
      </p:sp>
    </p:spTree>
    <p:extLst>
      <p:ext uri="{BB962C8B-B14F-4D97-AF65-F5344CB8AC3E}">
        <p14:creationId xmlns:p14="http://schemas.microsoft.com/office/powerpoint/2010/main" val="348737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24295</TotalTime>
  <Words>4984</Words>
  <Application>Microsoft Office PowerPoint</Application>
  <PresentationFormat>Widescreen</PresentationFormat>
  <Paragraphs>367</Paragraphs>
  <Slides>20</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Cambria Math</vt:lpstr>
      <vt:lpstr>Century Schoolbook</vt:lpstr>
      <vt:lpstr>Segoe UI</vt:lpstr>
      <vt:lpstr>Segoe UI Symbol</vt:lpstr>
      <vt:lpstr>Verdana</vt:lpstr>
      <vt:lpstr>Office Theme</vt:lpstr>
      <vt:lpstr>Informations Croyances Prédictions</vt:lpstr>
      <vt:lpstr>II.  Croyances</vt:lpstr>
      <vt:lpstr>Estimer le vrai état du monde</vt:lpstr>
      <vt:lpstr>Estimer le vrai état d’une information perceptive en laboratoire</vt:lpstr>
      <vt:lpstr>Estimer le vrai état d’une information perceptive en laboratoire</vt:lpstr>
      <vt:lpstr>Estimer le vrai état d’une information</vt:lpstr>
      <vt:lpstr>Estimer le vrai état du monde: Rôle de la métacognition</vt:lpstr>
      <vt:lpstr>Jugements métacognitifs</vt:lpstr>
      <vt:lpstr>Précision et dysfonctionnements de la métacognition</vt:lpstr>
      <vt:lpstr>Précision et dysfonctionnements de la métacognition</vt:lpstr>
      <vt:lpstr>Du stimulus à la confiance à la décision: accumulation d’évidence</vt:lpstr>
      <vt:lpstr>Implications I:  intégration de signaux</vt:lpstr>
      <vt:lpstr>Implications II: confiance et recherche</vt:lpstr>
      <vt:lpstr>Implications III: stimuli complexes</vt:lpstr>
      <vt:lpstr>Résumé</vt:lpstr>
      <vt:lpstr>Calibration face aux informations médiatisées</vt:lpstr>
      <vt:lpstr>Références</vt:lpstr>
      <vt:lpstr>Références</vt:lpstr>
      <vt:lpstr>Références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 Guigon</dc:creator>
  <cp:lastModifiedBy>Valentin Guigon</cp:lastModifiedBy>
  <cp:revision>1414</cp:revision>
  <dcterms:created xsi:type="dcterms:W3CDTF">2025-06-23T01:28:59Z</dcterms:created>
  <dcterms:modified xsi:type="dcterms:W3CDTF">2025-07-21T22:26:09Z</dcterms:modified>
</cp:coreProperties>
</file>